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4C8A3EF-D614-4B59-8291-C7E56E6E6F66}">
  <a:tblStyle styleId="{24C8A3EF-D614-4B59-8291-C7E56E6E6F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bf251be8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abf251be8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bf251be8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bf251be8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810b270e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810b270e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a810b270e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a810b270e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bf251be8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bf251be8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810b270e6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a810b270e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810b270e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a810b270e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810b270e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a810b270e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bf251be8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bf251be8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bf251be8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abf251be8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abf251be8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abf251be8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bf251be8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abf251be8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810b270e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a810b270e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</a:pPr>
            <a:r>
              <a:rPr i="1" lang="sv" sz="1400">
                <a:solidFill>
                  <a:srgbClr val="595959"/>
                </a:solidFill>
              </a:rPr>
              <a:t>“The intuition behind this method is that </a:t>
            </a:r>
            <a:r>
              <a:rPr b="1" i="1" lang="sv" sz="1400">
                <a:solidFill>
                  <a:srgbClr val="595959"/>
                </a:solidFill>
              </a:rPr>
              <a:t>labels tend to be similar in small neighborhoods </a:t>
            </a:r>
            <a:r>
              <a:rPr i="1" lang="sv" sz="1400">
                <a:solidFill>
                  <a:srgbClr val="595959"/>
                </a:solidFill>
              </a:rPr>
              <a:t>and therefore the </a:t>
            </a:r>
            <a:r>
              <a:rPr b="1" i="1" lang="sv" sz="1400">
                <a:solidFill>
                  <a:srgbClr val="595959"/>
                </a:solidFill>
              </a:rPr>
              <a:t>classification accuracy based on neighborhoods would remain close to that in the high-dimensional space</a:t>
            </a:r>
            <a:r>
              <a:rPr i="1" lang="sv" sz="1400">
                <a:solidFill>
                  <a:srgbClr val="595959"/>
                </a:solidFill>
              </a:rPr>
              <a:t>.”</a:t>
            </a:r>
            <a:r>
              <a:rPr lang="sv" sz="1400">
                <a:solidFill>
                  <a:srgbClr val="595959"/>
                </a:solidFill>
              </a:rPr>
              <a:t> [1]</a:t>
            </a:r>
            <a:endParaRPr sz="1400">
              <a:solidFill>
                <a:srgbClr val="595959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</a:pPr>
            <a:r>
              <a:rPr i="1" lang="sv" sz="1400">
                <a:solidFill>
                  <a:srgbClr val="595959"/>
                </a:solidFill>
              </a:rPr>
              <a:t>“Similarly to KNN, the SVM accuracy </a:t>
            </a:r>
            <a:r>
              <a:rPr b="1" i="1" lang="sv" sz="1400">
                <a:solidFill>
                  <a:srgbClr val="595959"/>
                </a:solidFill>
              </a:rPr>
              <a:t>measures the cohesiveness of neighborhoods</a:t>
            </a:r>
            <a:r>
              <a:rPr i="1" lang="sv" sz="1400">
                <a:solidFill>
                  <a:srgbClr val="595959"/>
                </a:solidFill>
              </a:rPr>
              <a:t>, but this is done in a potentially more flexible manner that is </a:t>
            </a:r>
            <a:r>
              <a:rPr b="1" i="1" lang="sv" sz="1400">
                <a:solidFill>
                  <a:srgbClr val="595959"/>
                </a:solidFill>
              </a:rPr>
              <a:t>less impacted by the density of the data</a:t>
            </a:r>
            <a:r>
              <a:rPr i="1" lang="sv" sz="1400">
                <a:solidFill>
                  <a:srgbClr val="595959"/>
                </a:solidFill>
              </a:rPr>
              <a:t>.”</a:t>
            </a:r>
            <a:r>
              <a:rPr lang="sv" sz="1400">
                <a:solidFill>
                  <a:srgbClr val="595959"/>
                </a:solidFill>
              </a:rPr>
              <a:t> [1]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v" sz="1000">
                <a:solidFill>
                  <a:srgbClr val="595959"/>
                </a:solidFill>
              </a:rPr>
              <a:t>[1] Wang, Y., Huang, H., Rudin, C., &amp; Shaposhnik, Y. (2021). Understanding how dimension reduction tools work: an empirical approach to deciphering t-SNE, UMAP, TriMAP, and PaCMAP for data visualization.</a:t>
            </a:r>
            <a:r>
              <a:rPr i="1" lang="sv" sz="1000">
                <a:solidFill>
                  <a:srgbClr val="595959"/>
                </a:solidFill>
              </a:rPr>
              <a:t> The Journal of Machine Learning Research, 22</a:t>
            </a:r>
            <a:r>
              <a:rPr lang="sv" sz="1000">
                <a:solidFill>
                  <a:srgbClr val="595959"/>
                </a:solidFill>
              </a:rPr>
              <a:t>(1), 9129-9201.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810b270e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810b270e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</a:pPr>
            <a:r>
              <a:rPr lang="sv" sz="1400">
                <a:solidFill>
                  <a:srgbClr val="595959"/>
                </a:solidFill>
              </a:rPr>
              <a:t>Random: Random sample of triplets</a:t>
            </a:r>
            <a:endParaRPr sz="1400">
              <a:solidFill>
                <a:srgbClr val="595959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</a:pPr>
            <a:r>
              <a:rPr lang="sv" sz="1400">
                <a:solidFill>
                  <a:srgbClr val="595959"/>
                </a:solidFill>
              </a:rPr>
              <a:t>Triplet: Triplet of (randomly sampled) points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</a:pPr>
            <a:r>
              <a:rPr lang="sv" sz="1400">
                <a:solidFill>
                  <a:srgbClr val="595959"/>
                </a:solidFill>
              </a:rPr>
              <a:t>Centroid: Centroid of each class in the high- and low-dimensional spaces</a:t>
            </a:r>
            <a:endParaRPr sz="1400">
              <a:solidFill>
                <a:srgbClr val="595959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</a:pPr>
            <a:r>
              <a:rPr lang="sv" sz="1400">
                <a:solidFill>
                  <a:srgbClr val="595959"/>
                </a:solidFill>
              </a:rPr>
              <a:t>Triplet: Triplet of centroids, using the relative distances between centroids in the high-dimensional space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810b270e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a810b270e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b8adfbbb8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b8adfbbb8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b85f9274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b85f9274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e530ab94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e530ab94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 sz="1400">
                <a:solidFill>
                  <a:srgbClr val="595959"/>
                </a:solidFill>
              </a:rPr>
              <a:t>UMAP</a:t>
            </a:r>
            <a:endParaRPr sz="1400"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i="1" lang="sv" sz="1400">
                <a:solidFill>
                  <a:srgbClr val="595959"/>
                </a:solidFill>
              </a:rPr>
              <a:t>min-dist</a:t>
            </a:r>
            <a:r>
              <a:rPr lang="sv" sz="1400">
                <a:solidFill>
                  <a:srgbClr val="595959"/>
                </a:solidFill>
              </a:rPr>
              <a:t>, the desired separation between close points in the embedding space</a:t>
            </a:r>
            <a:endParaRPr sz="1400">
              <a:solidFill>
                <a:srgbClr val="595959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</a:pPr>
            <a:r>
              <a:rPr lang="sv" sz="1400">
                <a:solidFill>
                  <a:srgbClr val="595959"/>
                </a:solidFill>
              </a:rPr>
              <a:t>Aesthetic parameter to help avoid overplotting</a:t>
            </a:r>
            <a:endParaRPr i="1"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sv" sz="1400">
                <a:solidFill>
                  <a:srgbClr val="595959"/>
                </a:solidFill>
              </a:rPr>
              <a:t>PaCMAP</a:t>
            </a:r>
            <a:endParaRPr sz="1400"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i="1" lang="sv" sz="1400">
                <a:solidFill>
                  <a:srgbClr val="595959"/>
                </a:solidFill>
              </a:rPr>
              <a:t>MN-ratio</a:t>
            </a:r>
            <a:r>
              <a:rPr lang="sv" sz="1400">
                <a:solidFill>
                  <a:srgbClr val="595959"/>
                </a:solidFill>
              </a:rPr>
              <a:t>, the ratio of the number of mid-near pairs to the number of neighbors, </a:t>
            </a:r>
            <a:r>
              <a:rPr i="1" lang="sv" sz="1400">
                <a:solidFill>
                  <a:srgbClr val="595959"/>
                </a:solidFill>
              </a:rPr>
              <a:t>n-MN = n * MN_ratio</a:t>
            </a:r>
            <a:endParaRPr i="1" sz="1400"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i="1" lang="sv" sz="1400">
                <a:solidFill>
                  <a:srgbClr val="595959"/>
                </a:solidFill>
              </a:rPr>
              <a:t>FP-ratio</a:t>
            </a:r>
            <a:r>
              <a:rPr lang="sv" sz="1400">
                <a:solidFill>
                  <a:srgbClr val="595959"/>
                </a:solidFill>
              </a:rPr>
              <a:t>, the ratio of the number of further pairs to the number of neighbors, </a:t>
            </a:r>
            <a:r>
              <a:rPr i="1" lang="sv" sz="1400">
                <a:solidFill>
                  <a:srgbClr val="595959"/>
                </a:solidFill>
              </a:rPr>
              <a:t>n-FP =  n * FP-ratio</a:t>
            </a:r>
            <a:endParaRPr i="1" sz="14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v" sz="1250">
                <a:solidFill>
                  <a:srgbClr val="595959"/>
                </a:solidFill>
              </a:rPr>
              <a:t>“PaCMAP […] seems to be fairly robust in its hyperparameter choices” [1]</a:t>
            </a:r>
            <a:endParaRPr sz="125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250">
                <a:solidFill>
                  <a:srgbClr val="595959"/>
                </a:solidFill>
              </a:rPr>
              <a:t>“[…] it shouldn’t need tuning of the parameters” [2]</a:t>
            </a:r>
            <a:endParaRPr sz="125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sv" sz="1200">
                <a:solidFill>
                  <a:srgbClr val="595959"/>
                </a:solidFill>
              </a:rPr>
              <a:t>[1] Wang, Y., Huang, H., Rudin, C., &amp; Shaposhnik, Y. (2021). Understanding how dimension reduction tools work: an empirical approach to deciphering t-SNE, UMAP, TriMAP, and PaCMAP for data visualization. </a:t>
            </a:r>
            <a:r>
              <a:rPr i="1" lang="sv" sz="1200">
                <a:solidFill>
                  <a:srgbClr val="595959"/>
                </a:solidFill>
              </a:rPr>
              <a:t>The Journal of Machine Learning Research, 22</a:t>
            </a:r>
            <a:r>
              <a:rPr lang="sv" sz="1200">
                <a:solidFill>
                  <a:srgbClr val="595959"/>
                </a:solidFill>
              </a:rPr>
              <a:t>(1), 9129-9201.</a:t>
            </a:r>
            <a:br>
              <a:rPr lang="sv" sz="1200">
                <a:solidFill>
                  <a:srgbClr val="595959"/>
                </a:solidFill>
              </a:rPr>
            </a:br>
            <a:r>
              <a:rPr lang="sv" sz="1200">
                <a:solidFill>
                  <a:srgbClr val="595959"/>
                </a:solidFill>
              </a:rPr>
              <a:t>[2] </a:t>
            </a:r>
            <a:r>
              <a:rPr i="1" lang="sv" sz="1200">
                <a:solidFill>
                  <a:srgbClr val="595959"/>
                </a:solidFill>
              </a:rPr>
              <a:t>Dimension Reduction for Data Visualization</a:t>
            </a:r>
            <a:r>
              <a:rPr lang="sv" sz="1200">
                <a:solidFill>
                  <a:srgbClr val="595959"/>
                </a:solidFill>
              </a:rPr>
              <a:t>, Duke Course Notes, Cynthia Rudin</a:t>
            </a:r>
            <a:endParaRPr sz="12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b8adfbbb8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b8adfbbb8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a810b270e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a810b270e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810b270e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a810b270e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400">
                <a:solidFill>
                  <a:schemeClr val="dk1"/>
                </a:solidFill>
              </a:rPr>
              <a:t>Iris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1"/>
                </a:solidFill>
              </a:rPr>
              <a:t>                                UMAP Neighbors    PaCMAP Neighbors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1"/>
                </a:solidFill>
              </a:rPr>
              <a:t>KNN accuracy                   0.98        10  0.973333         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1"/>
                </a:solidFill>
              </a:rPr>
              <a:t>SVM accuracy               0.973333        20  0.966667        10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1"/>
                </a:solidFill>
              </a:rPr>
              <a:t>Centroid triplet accuracy       1.0         5       1.0         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1"/>
                </a:solidFill>
              </a:rPr>
              <a:t>Random triplet accuracy    0.905333        20  0.926667        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1"/>
                </a:solidFill>
              </a:rPr>
              <a:t>KNN neighbors                    15                   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400">
                <a:solidFill>
                  <a:schemeClr val="dk1"/>
                </a:solidFill>
              </a:rPr>
              <a:t>Digits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1"/>
                </a:solidFill>
              </a:rPr>
              <a:t>                                UMAP Neighbors    PaCMAP Neighbors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1"/>
                </a:solidFill>
              </a:rPr>
              <a:t>KNN accuracy                0.99054         5  0.991653         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1"/>
                </a:solidFill>
              </a:rPr>
              <a:t>SVM accuracy               0.981645         5  0.983872         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1"/>
                </a:solidFill>
              </a:rPr>
              <a:t>Centroid triplet accuracy  0.762626       100  0.785859        10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1"/>
                </a:solidFill>
              </a:rPr>
              <a:t>Random triplet accuracy    0.642515        50  0.682693         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>
                <a:solidFill>
                  <a:schemeClr val="dk1"/>
                </a:solidFill>
              </a:rPr>
              <a:t>KNN neighbors                     5                   5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400"/>
              <a:t>CIFAR-10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                                UMAP Neighbors    PaCMAP Neighbors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KNN accuracy               0.256367         5  0.235417       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SVM accuracy                0.25305         5  0.253683       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Centroid triplet accuracy  0.946465        10  0.937374       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Random triplet accuracy     0.43156         5   0.43151        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KNN neighbors                    30                  30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400"/>
              <a:t>CIFAR-100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                                UMAP Neighbors    PaCMAP Neighbors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KNN accuracy               0.088317         5  0.068283        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SVM accuracy                 0.0755         5    0.0743        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Centroid triplet accuracy  0.855152        50  0.851002        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Random triplet accuracy    0.439667        10   0.44006        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KNN neighbors                    25                  30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400"/>
              <a:t>FMNIST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                                UMAP Neighbors    PaCMAP Neighbors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KNN accuracy               0.803171         5  0.772557        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SVM accuracy               0.742329        10  0.748557       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Centroid triplet accuracy  0.870707       100  0.858586        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Random triplet accuracy    0.542523        50  0.539554        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KNN neighbors                    15                  30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400"/>
              <a:t>MNIST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                                UMAP Neighbors    PaCMAP Neighbors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KNN accuracy               0.969414        10  0.975686        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SVM accuracy                 0.9674        10  0.972529        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Centroid triplet accuracy   0.79798        10   0.69596        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Random triplet accuracy    0.587523       100    0.5912       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KNN neighbors                    10                  15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400"/>
              <a:t>Spiral3D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                                UMAP Neighbors    PaCMAP Neighbors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KNN accuracy                 0.8075        10    0.8175        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SVM accuracy                 0.6475        10    0.6375        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Centroid triplet accuracy  0.605062       100  0.682449       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Random triplet accuracy      0.6885       100    0.6995        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KNN neighbors                     1                   3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400"/>
              <a:t>Circle2D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                                UMAP Neighbors   PaCMAP Neighbors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KNN accuracy                   0.83        50      0.8       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SVM accuracy                    0.8         5     0.77       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Centroid triplet accuracy  0.925647        20  0.96831       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Random triplet accuracy        0.95        20     0.99        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KNN neighbors                     5                  1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810b270e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810b270e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b8adfbbb8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b8adfbbb8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8adfbbb8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b8adfbbb8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ae530ab9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ae530ab9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b8adfbbb8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b8adfbbb8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b01e77f1d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b01e77f1d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b01e77f1d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b01e77f1d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b8adfbbb8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b8adfbbb8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ae530ab94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ae530ab94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ae530ab94d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ae530ab94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b01e77f1de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b01e77f1d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bf251be8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bf251be8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810b270e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810b270e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810b270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a810b270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bf251be8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bf251be8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bf251be8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bf251be8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810b270e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a810b270e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linneag2@kth.s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umap-learn.readthedocs.io/en/latest/" TargetMode="External"/><Relationship Id="rId4" Type="http://schemas.openxmlformats.org/officeDocument/2006/relationships/hyperlink" Target="https://pypi.org/project/pacmap/" TargetMode="External"/><Relationship Id="rId5" Type="http://schemas.openxmlformats.org/officeDocument/2006/relationships/hyperlink" Target="https://github.com/YingfanWang/PaCMAP/blob/master/evaluation/evaluation.py" TargetMode="External"/><Relationship Id="rId6" Type="http://schemas.openxmlformats.org/officeDocument/2006/relationships/image" Target="../media/image5.png"/><Relationship Id="rId7" Type="http://schemas.openxmlformats.org/officeDocument/2006/relationships/hyperlink" Target="https://github.com/gustafssonlinnea/UMAP-vs-PaCMAP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mailto:linneag2@kth.se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DAA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7400">
                <a:solidFill>
                  <a:schemeClr val="lt1"/>
                </a:solidFill>
              </a:rPr>
              <a:t>UMAP vs PaCMAP</a:t>
            </a:r>
            <a:endParaRPr b="1" sz="7400"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9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lt1"/>
                </a:solidFill>
              </a:rPr>
              <a:t>A comparison of </a:t>
            </a:r>
            <a:r>
              <a:rPr b="1" lang="sv">
                <a:solidFill>
                  <a:schemeClr val="lt1"/>
                </a:solidFill>
              </a:rPr>
              <a:t>dimensionality reduction</a:t>
            </a:r>
            <a:r>
              <a:rPr lang="sv">
                <a:solidFill>
                  <a:schemeClr val="lt1"/>
                </a:solidFill>
              </a:rPr>
              <a:t> algorithms’ abilities </a:t>
            </a:r>
            <a:br>
              <a:rPr lang="sv">
                <a:solidFill>
                  <a:schemeClr val="lt1"/>
                </a:solidFill>
              </a:rPr>
            </a:br>
            <a:r>
              <a:rPr lang="sv">
                <a:solidFill>
                  <a:schemeClr val="lt1"/>
                </a:solidFill>
              </a:rPr>
              <a:t>to </a:t>
            </a:r>
            <a:r>
              <a:rPr b="1" lang="sv">
                <a:solidFill>
                  <a:schemeClr val="lt1"/>
                </a:solidFill>
              </a:rPr>
              <a:t>preserve local and global data structures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3799750"/>
            <a:ext cx="85206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2"/>
                </a:solidFill>
              </a:rPr>
              <a:t>Linnéa Gustafsson, </a:t>
            </a:r>
            <a:r>
              <a:rPr lang="sv" sz="1800" u="sng">
                <a:solidFill>
                  <a:schemeClr val="hlink"/>
                </a:solidFill>
                <a:hlinkClick r:id="rId3"/>
              </a:rPr>
              <a:t>linneag2@kth.se</a:t>
            </a:r>
            <a:r>
              <a:rPr lang="sv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6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2"/>
                </a:solidFill>
              </a:rPr>
              <a:t>DD2470 Advanced Topics in Visualization and Computer Graphics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60"/>
              </a:spcBef>
              <a:spcAft>
                <a:spcPts val="60"/>
              </a:spcAft>
              <a:buNone/>
            </a:pPr>
            <a:r>
              <a:rPr lang="sv">
                <a:solidFill>
                  <a:schemeClr val="dk2"/>
                </a:solidFill>
              </a:rPr>
              <a:t>KTH Royal Institute of Technology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Preservation claims of algorithms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8520600" cy="28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UMAP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Aims to preserve </a:t>
            </a:r>
            <a:r>
              <a:rPr b="1" lang="sv"/>
              <a:t>local structure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P</a:t>
            </a:r>
            <a:r>
              <a:rPr lang="sv"/>
              <a:t>reserves </a:t>
            </a:r>
            <a:r>
              <a:rPr b="1" lang="sv"/>
              <a:t>more of the global structure </a:t>
            </a:r>
            <a:r>
              <a:rPr b="1" i="1" lang="sv"/>
              <a:t>than other algorithms (e.g., t-SNE) </a:t>
            </a:r>
            <a:r>
              <a:rPr lang="sv"/>
              <a:t>[1]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PaCMAP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Aims to preserve </a:t>
            </a:r>
            <a:r>
              <a:rPr b="1" lang="sv"/>
              <a:t>both local and global structure</a:t>
            </a:r>
            <a:r>
              <a:rPr lang="sv"/>
              <a:t> [2]</a:t>
            </a:r>
            <a:endParaRPr/>
          </a:p>
        </p:txBody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I. Research question</a:t>
            </a:r>
            <a:endParaRPr i="1" sz="1520"/>
          </a:p>
        </p:txBody>
      </p:sp>
      <p:sp>
        <p:nvSpPr>
          <p:cNvPr id="128" name="Google Shape;128;p22"/>
          <p:cNvSpPr txBox="1"/>
          <p:nvPr/>
        </p:nvSpPr>
        <p:spPr>
          <a:xfrm>
            <a:off x="311700" y="4352125"/>
            <a:ext cx="86616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rgbClr val="595959"/>
                </a:solidFill>
              </a:rPr>
              <a:t>[1] </a:t>
            </a:r>
            <a:r>
              <a:rPr lang="sv" sz="1000">
                <a:solidFill>
                  <a:srgbClr val="595959"/>
                </a:solidFill>
              </a:rPr>
              <a:t>McInnes, L, Healy, J, Melville, J, </a:t>
            </a:r>
            <a:r>
              <a:rPr i="1" lang="sv" sz="1000">
                <a:solidFill>
                  <a:srgbClr val="595959"/>
                </a:solidFill>
              </a:rPr>
              <a:t>UMAP: Uniform Manifold Approximation and Projection for Dimension Reduction</a:t>
            </a:r>
            <a:r>
              <a:rPr lang="sv" sz="1000">
                <a:solidFill>
                  <a:srgbClr val="595959"/>
                </a:solidFill>
              </a:rPr>
              <a:t>, ArXiv e-prints 1802.03426, 2018</a:t>
            </a:r>
            <a:br>
              <a:rPr lang="sv" sz="1000">
                <a:solidFill>
                  <a:srgbClr val="595959"/>
                </a:solidFill>
              </a:rPr>
            </a:br>
            <a:r>
              <a:rPr lang="sv" sz="1000">
                <a:solidFill>
                  <a:srgbClr val="595959"/>
                </a:solidFill>
              </a:rPr>
              <a:t>[2] </a:t>
            </a:r>
            <a:r>
              <a:rPr lang="sv" sz="1000">
                <a:solidFill>
                  <a:schemeClr val="dk2"/>
                </a:solidFill>
              </a:rPr>
              <a:t>Wang, Y., Huang, H., Rudin, C., &amp; Shaposhnik, Y. (2021). Understanding how dimension reduction tools work: an empirical approach to deciphering t-SNE, UMAP, TriMAP, and PaCMAP for data visualization.</a:t>
            </a:r>
            <a:r>
              <a:rPr i="1" lang="sv" sz="1000">
                <a:solidFill>
                  <a:schemeClr val="dk2"/>
                </a:solidFill>
              </a:rPr>
              <a:t> The Journal of Machine Learning Research, 22</a:t>
            </a:r>
            <a:r>
              <a:rPr lang="sv" sz="1000">
                <a:solidFill>
                  <a:schemeClr val="dk2"/>
                </a:solidFill>
              </a:rPr>
              <a:t>(1), 9129-9201.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</a:endParaRPr>
          </a:p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311800" y="1065900"/>
            <a:ext cx="8520600" cy="2638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The question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498925" y="1152475"/>
            <a:ext cx="8333400" cy="24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200"/>
              <a:t>How does the performance of </a:t>
            </a:r>
            <a:r>
              <a:rPr b="1" lang="sv" sz="2200"/>
              <a:t>UMAP</a:t>
            </a:r>
            <a:r>
              <a:rPr lang="sv" sz="2200"/>
              <a:t> compare to </a:t>
            </a:r>
            <a:r>
              <a:rPr b="1" lang="sv" sz="2200"/>
              <a:t>PaCMAP</a:t>
            </a:r>
            <a:r>
              <a:rPr lang="sv" sz="2200"/>
              <a:t> </a:t>
            </a:r>
            <a:br>
              <a:rPr lang="sv" sz="2200"/>
            </a:br>
            <a:r>
              <a:rPr lang="sv" sz="2200"/>
              <a:t>in </a:t>
            </a:r>
            <a:r>
              <a:rPr b="1" lang="sv" sz="2200"/>
              <a:t>preserving local and global structures</a:t>
            </a:r>
            <a:r>
              <a:rPr lang="sv" sz="2200"/>
              <a:t>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v" sz="1700">
                <a:solidFill>
                  <a:srgbClr val="B1B1B1"/>
                </a:solidFill>
              </a:rPr>
              <a:t>The </a:t>
            </a:r>
            <a:r>
              <a:rPr b="1" lang="sv" sz="1700">
                <a:solidFill>
                  <a:srgbClr val="B1B1B1"/>
                </a:solidFill>
              </a:rPr>
              <a:t>evaluation</a:t>
            </a:r>
            <a:r>
              <a:rPr lang="sv" sz="1700">
                <a:solidFill>
                  <a:srgbClr val="B1B1B1"/>
                </a:solidFill>
              </a:rPr>
              <a:t> will be based on </a:t>
            </a:r>
            <a:r>
              <a:rPr b="1" i="1" lang="sv" sz="1700">
                <a:solidFill>
                  <a:srgbClr val="B1B1B1"/>
                </a:solidFill>
              </a:rPr>
              <a:t>KNN accuracy</a:t>
            </a:r>
            <a:r>
              <a:rPr lang="sv" sz="1700">
                <a:solidFill>
                  <a:srgbClr val="B1B1B1"/>
                </a:solidFill>
              </a:rPr>
              <a:t> and </a:t>
            </a:r>
            <a:r>
              <a:rPr b="1" i="1" lang="sv" sz="1700">
                <a:solidFill>
                  <a:srgbClr val="B1B1B1"/>
                </a:solidFill>
              </a:rPr>
              <a:t>SVM accuracy</a:t>
            </a:r>
            <a:r>
              <a:rPr lang="sv" sz="1700">
                <a:solidFill>
                  <a:srgbClr val="B1B1B1"/>
                </a:solidFill>
              </a:rPr>
              <a:t> </a:t>
            </a:r>
            <a:br>
              <a:rPr lang="sv" sz="1700">
                <a:solidFill>
                  <a:srgbClr val="B1B1B1"/>
                </a:solidFill>
              </a:rPr>
            </a:br>
            <a:r>
              <a:rPr lang="sv" sz="1700">
                <a:solidFill>
                  <a:srgbClr val="B1B1B1"/>
                </a:solidFill>
              </a:rPr>
              <a:t>for </a:t>
            </a:r>
            <a:r>
              <a:rPr b="1" lang="sv" sz="1700">
                <a:solidFill>
                  <a:srgbClr val="B1B1B1"/>
                </a:solidFill>
              </a:rPr>
              <a:t>local structure preservation</a:t>
            </a:r>
            <a:r>
              <a:rPr lang="sv" sz="1700">
                <a:solidFill>
                  <a:srgbClr val="B1B1B1"/>
                </a:solidFill>
              </a:rPr>
              <a:t>, </a:t>
            </a:r>
            <a:endParaRPr sz="1700">
              <a:solidFill>
                <a:srgbClr val="B1B1B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v" sz="1700">
                <a:solidFill>
                  <a:srgbClr val="B1B1B1"/>
                </a:solidFill>
              </a:rPr>
              <a:t>and </a:t>
            </a:r>
            <a:r>
              <a:rPr b="1" i="1" lang="sv" sz="1700">
                <a:solidFill>
                  <a:srgbClr val="B1B1B1"/>
                </a:solidFill>
              </a:rPr>
              <a:t>random triplet accuracy</a:t>
            </a:r>
            <a:r>
              <a:rPr lang="sv" sz="1700">
                <a:solidFill>
                  <a:srgbClr val="B1B1B1"/>
                </a:solidFill>
              </a:rPr>
              <a:t> and </a:t>
            </a:r>
            <a:r>
              <a:rPr b="1" i="1" lang="sv" sz="1700">
                <a:solidFill>
                  <a:srgbClr val="B1B1B1"/>
                </a:solidFill>
              </a:rPr>
              <a:t>centroid triplet accuracy</a:t>
            </a:r>
            <a:r>
              <a:rPr lang="sv" sz="1700">
                <a:solidFill>
                  <a:srgbClr val="B1B1B1"/>
                </a:solidFill>
              </a:rPr>
              <a:t> </a:t>
            </a:r>
            <a:br>
              <a:rPr lang="sv" sz="1700">
                <a:solidFill>
                  <a:srgbClr val="B1B1B1"/>
                </a:solidFill>
              </a:rPr>
            </a:br>
            <a:r>
              <a:rPr lang="sv" sz="1700">
                <a:solidFill>
                  <a:srgbClr val="B1B1B1"/>
                </a:solidFill>
              </a:rPr>
              <a:t>for </a:t>
            </a:r>
            <a:r>
              <a:rPr b="1" lang="sv" sz="1700">
                <a:solidFill>
                  <a:srgbClr val="B1B1B1"/>
                </a:solidFill>
              </a:rPr>
              <a:t>global structure preservation</a:t>
            </a:r>
            <a:r>
              <a:rPr lang="sv" sz="1700">
                <a:solidFill>
                  <a:srgbClr val="B1B1B1"/>
                </a:solidFill>
              </a:rPr>
              <a:t>.</a:t>
            </a:r>
            <a:endParaRPr/>
          </a:p>
        </p:txBody>
      </p:sp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I. Research question</a:t>
            </a:r>
            <a:endParaRPr i="1" sz="1520"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/>
          <p:nvPr/>
        </p:nvSpPr>
        <p:spPr>
          <a:xfrm>
            <a:off x="311800" y="1065900"/>
            <a:ext cx="8520600" cy="2638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The question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498925" y="1152475"/>
            <a:ext cx="8333400" cy="24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200"/>
              <a:t>How does the performance of </a:t>
            </a:r>
            <a:r>
              <a:rPr b="1" lang="sv" sz="2200">
                <a:solidFill>
                  <a:srgbClr val="F1CD7A"/>
                </a:solidFill>
              </a:rPr>
              <a:t>UMAP</a:t>
            </a:r>
            <a:r>
              <a:rPr lang="sv" sz="2200"/>
              <a:t> compare to </a:t>
            </a:r>
            <a:r>
              <a:rPr b="1" lang="sv" sz="2200"/>
              <a:t>PaCMAP</a:t>
            </a:r>
            <a:r>
              <a:rPr lang="sv" sz="2200"/>
              <a:t> </a:t>
            </a:r>
            <a:br>
              <a:rPr lang="sv" sz="2200"/>
            </a:br>
            <a:r>
              <a:rPr lang="sv" sz="2200"/>
              <a:t>in </a:t>
            </a:r>
            <a:r>
              <a:rPr b="1" lang="sv" sz="2200"/>
              <a:t>preserving local and global structures</a:t>
            </a:r>
            <a:r>
              <a:rPr lang="sv" sz="2200"/>
              <a:t>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v" sz="1700">
                <a:solidFill>
                  <a:srgbClr val="B1B1B1"/>
                </a:solidFill>
              </a:rPr>
              <a:t>The </a:t>
            </a:r>
            <a:r>
              <a:rPr b="1" lang="sv" sz="1700">
                <a:solidFill>
                  <a:srgbClr val="B1B1B1"/>
                </a:solidFill>
              </a:rPr>
              <a:t>evaluation</a:t>
            </a:r>
            <a:r>
              <a:rPr lang="sv" sz="1700">
                <a:solidFill>
                  <a:srgbClr val="B1B1B1"/>
                </a:solidFill>
              </a:rPr>
              <a:t> will be based on </a:t>
            </a:r>
            <a:r>
              <a:rPr b="1" i="1" lang="sv" sz="1700">
                <a:solidFill>
                  <a:srgbClr val="B1B1B1"/>
                </a:solidFill>
              </a:rPr>
              <a:t>KNN accuracy</a:t>
            </a:r>
            <a:r>
              <a:rPr lang="sv" sz="1700">
                <a:solidFill>
                  <a:srgbClr val="B1B1B1"/>
                </a:solidFill>
              </a:rPr>
              <a:t> and </a:t>
            </a:r>
            <a:r>
              <a:rPr b="1" i="1" lang="sv" sz="1700">
                <a:solidFill>
                  <a:srgbClr val="B1B1B1"/>
                </a:solidFill>
              </a:rPr>
              <a:t>SVM accuracy</a:t>
            </a:r>
            <a:r>
              <a:rPr lang="sv" sz="1700">
                <a:solidFill>
                  <a:srgbClr val="B1B1B1"/>
                </a:solidFill>
              </a:rPr>
              <a:t> </a:t>
            </a:r>
            <a:br>
              <a:rPr lang="sv" sz="1700">
                <a:solidFill>
                  <a:srgbClr val="B1B1B1"/>
                </a:solidFill>
              </a:rPr>
            </a:br>
            <a:r>
              <a:rPr lang="sv" sz="1700">
                <a:solidFill>
                  <a:srgbClr val="B1B1B1"/>
                </a:solidFill>
              </a:rPr>
              <a:t>for </a:t>
            </a:r>
            <a:r>
              <a:rPr b="1" lang="sv" sz="1700">
                <a:solidFill>
                  <a:srgbClr val="B1B1B1"/>
                </a:solidFill>
              </a:rPr>
              <a:t>local structure preservation</a:t>
            </a:r>
            <a:r>
              <a:rPr lang="sv" sz="1700">
                <a:solidFill>
                  <a:srgbClr val="B1B1B1"/>
                </a:solidFill>
              </a:rPr>
              <a:t>, </a:t>
            </a:r>
            <a:endParaRPr sz="1700">
              <a:solidFill>
                <a:srgbClr val="B1B1B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v" sz="1700">
                <a:solidFill>
                  <a:srgbClr val="B1B1B1"/>
                </a:solidFill>
              </a:rPr>
              <a:t>and </a:t>
            </a:r>
            <a:r>
              <a:rPr b="1" i="1" lang="sv" sz="1700">
                <a:solidFill>
                  <a:srgbClr val="B1B1B1"/>
                </a:solidFill>
              </a:rPr>
              <a:t>random triplet accuracy</a:t>
            </a:r>
            <a:r>
              <a:rPr lang="sv" sz="1700">
                <a:solidFill>
                  <a:srgbClr val="B1B1B1"/>
                </a:solidFill>
              </a:rPr>
              <a:t> and </a:t>
            </a:r>
            <a:r>
              <a:rPr b="1" i="1" lang="sv" sz="1700">
                <a:solidFill>
                  <a:srgbClr val="B1B1B1"/>
                </a:solidFill>
              </a:rPr>
              <a:t>centroid triplet accuracy</a:t>
            </a:r>
            <a:r>
              <a:rPr lang="sv" sz="1700">
                <a:solidFill>
                  <a:srgbClr val="B1B1B1"/>
                </a:solidFill>
              </a:rPr>
              <a:t> </a:t>
            </a:r>
            <a:br>
              <a:rPr lang="sv" sz="1700">
                <a:solidFill>
                  <a:srgbClr val="B1B1B1"/>
                </a:solidFill>
              </a:rPr>
            </a:br>
            <a:r>
              <a:rPr lang="sv" sz="1700">
                <a:solidFill>
                  <a:srgbClr val="B1B1B1"/>
                </a:solidFill>
              </a:rPr>
              <a:t>for </a:t>
            </a:r>
            <a:r>
              <a:rPr b="1" lang="sv" sz="1700">
                <a:solidFill>
                  <a:srgbClr val="B1B1B1"/>
                </a:solidFill>
              </a:rPr>
              <a:t>global structure preservation</a:t>
            </a:r>
            <a:r>
              <a:rPr lang="sv" sz="1700">
                <a:solidFill>
                  <a:srgbClr val="B1B1B1"/>
                </a:solidFill>
              </a:rPr>
              <a:t>.</a:t>
            </a:r>
            <a:endParaRPr/>
          </a:p>
        </p:txBody>
      </p:sp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I. Research question</a:t>
            </a:r>
            <a:endParaRPr i="1" sz="1520"/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UMAP</a:t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152475"/>
            <a:ext cx="453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UMAP: Uniform Manifold Approximation and Projection</a:t>
            </a:r>
            <a:endParaRPr/>
          </a:p>
        </p:txBody>
      </p:sp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I. Research question</a:t>
            </a:r>
            <a:endParaRPr i="1" sz="1520"/>
          </a:p>
        </p:txBody>
      </p:sp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 b="0" l="0" r="0" t="773"/>
          <a:stretch/>
        </p:blipFill>
        <p:spPr>
          <a:xfrm>
            <a:off x="5323600" y="743775"/>
            <a:ext cx="2981924" cy="3837526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" name="Google Shape;156;p25"/>
          <p:cNvSpPr txBox="1"/>
          <p:nvPr/>
        </p:nvSpPr>
        <p:spPr>
          <a:xfrm>
            <a:off x="311700" y="4657500"/>
            <a:ext cx="86616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rgbClr val="595959"/>
                </a:solidFill>
              </a:rPr>
              <a:t>McInnes, L, Healy, J, Melville, J, </a:t>
            </a:r>
            <a:r>
              <a:rPr i="1" lang="sv" sz="1000">
                <a:solidFill>
                  <a:srgbClr val="595959"/>
                </a:solidFill>
              </a:rPr>
              <a:t>UMAP: Uniform Manifold Approximation and Projection for Dimension Reduction</a:t>
            </a:r>
            <a:r>
              <a:rPr lang="sv" sz="1000">
                <a:solidFill>
                  <a:srgbClr val="595959"/>
                </a:solidFill>
              </a:rPr>
              <a:t>, ArXiv e-prints 1802.03426, 2018</a:t>
            </a:r>
            <a:endParaRPr sz="1000">
              <a:solidFill>
                <a:srgbClr val="595959"/>
              </a:solidFill>
            </a:endParaRPr>
          </a:p>
        </p:txBody>
      </p:sp>
      <p:sp>
        <p:nvSpPr>
          <p:cNvPr id="157" name="Google Shape;15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UMAP</a:t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311700" y="1152475"/>
            <a:ext cx="765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Algorithm: </a:t>
            </a:r>
            <a:r>
              <a:rPr i="1" lang="sv"/>
              <a:t>k</a:t>
            </a:r>
            <a:r>
              <a:rPr lang="sv"/>
              <a:t>-neighbour based graph learning 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Step 1: Graph construction (data → graph)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sv"/>
              <a:t>Construct local weighted graph based on distance between points (closer ⇔) larger weight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sv"/>
              <a:t>Patch graphs together ⇒ Fuzzy topological representation of the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Step 2: Graph layout (graph → lower dimension)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sv"/>
              <a:t>Cost function is minimized </a:t>
            </a:r>
            <a:endParaRPr/>
          </a:p>
        </p:txBody>
      </p:sp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I. Research question</a:t>
            </a:r>
            <a:endParaRPr i="1" sz="1520"/>
          </a:p>
        </p:txBody>
      </p:sp>
      <p:sp>
        <p:nvSpPr>
          <p:cNvPr id="165" name="Google Shape;165;p26"/>
          <p:cNvSpPr txBox="1"/>
          <p:nvPr/>
        </p:nvSpPr>
        <p:spPr>
          <a:xfrm>
            <a:off x="311700" y="4657500"/>
            <a:ext cx="86616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rgbClr val="595959"/>
                </a:solidFill>
              </a:rPr>
              <a:t>McInnes, L, Healy, J, Melville, J, </a:t>
            </a:r>
            <a:r>
              <a:rPr i="1" lang="sv" sz="1000">
                <a:solidFill>
                  <a:srgbClr val="595959"/>
                </a:solidFill>
              </a:rPr>
              <a:t>UMAP: Uniform Manifold Approximation and Projection for Dimension Reduction</a:t>
            </a:r>
            <a:r>
              <a:rPr lang="sv" sz="1000">
                <a:solidFill>
                  <a:srgbClr val="595959"/>
                </a:solidFill>
              </a:rPr>
              <a:t>, ArXiv e-prints 1802.03426, 2018</a:t>
            </a:r>
            <a:endParaRPr sz="1000">
              <a:solidFill>
                <a:srgbClr val="595959"/>
              </a:solidFill>
            </a:endParaRPr>
          </a:p>
        </p:txBody>
      </p:sp>
      <p:sp>
        <p:nvSpPr>
          <p:cNvPr id="166" name="Google Shape;16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/>
        </p:nvSpPr>
        <p:spPr>
          <a:xfrm>
            <a:off x="311800" y="1065900"/>
            <a:ext cx="8520600" cy="2638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The question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98925" y="1152475"/>
            <a:ext cx="8333400" cy="24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200"/>
              <a:t>How does the performance of </a:t>
            </a:r>
            <a:r>
              <a:rPr b="1" lang="sv" sz="2200"/>
              <a:t>UMAP</a:t>
            </a:r>
            <a:r>
              <a:rPr lang="sv" sz="2200"/>
              <a:t> compare to </a:t>
            </a:r>
            <a:r>
              <a:rPr b="1" lang="sv" sz="2200"/>
              <a:t>PaCMAP</a:t>
            </a:r>
            <a:r>
              <a:rPr lang="sv" sz="2200"/>
              <a:t> </a:t>
            </a:r>
            <a:br>
              <a:rPr lang="sv" sz="2200"/>
            </a:br>
            <a:r>
              <a:rPr lang="sv" sz="2200"/>
              <a:t>in </a:t>
            </a:r>
            <a:r>
              <a:rPr b="1" lang="sv" sz="2200"/>
              <a:t>preserving local and global structures</a:t>
            </a:r>
            <a:r>
              <a:rPr lang="sv" sz="2200"/>
              <a:t>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v" sz="1700">
                <a:solidFill>
                  <a:srgbClr val="B1B1B1"/>
                </a:solidFill>
              </a:rPr>
              <a:t>The </a:t>
            </a:r>
            <a:r>
              <a:rPr b="1" lang="sv" sz="1700">
                <a:solidFill>
                  <a:srgbClr val="B1B1B1"/>
                </a:solidFill>
              </a:rPr>
              <a:t>evaluation</a:t>
            </a:r>
            <a:r>
              <a:rPr lang="sv" sz="1700">
                <a:solidFill>
                  <a:srgbClr val="B1B1B1"/>
                </a:solidFill>
              </a:rPr>
              <a:t> will be based on </a:t>
            </a:r>
            <a:r>
              <a:rPr b="1" i="1" lang="sv" sz="1700">
                <a:solidFill>
                  <a:srgbClr val="B1B1B1"/>
                </a:solidFill>
              </a:rPr>
              <a:t>KNN accuracy</a:t>
            </a:r>
            <a:r>
              <a:rPr lang="sv" sz="1700">
                <a:solidFill>
                  <a:srgbClr val="B1B1B1"/>
                </a:solidFill>
              </a:rPr>
              <a:t> and </a:t>
            </a:r>
            <a:r>
              <a:rPr b="1" i="1" lang="sv" sz="1700">
                <a:solidFill>
                  <a:srgbClr val="B1B1B1"/>
                </a:solidFill>
              </a:rPr>
              <a:t>SVM accuracy</a:t>
            </a:r>
            <a:r>
              <a:rPr lang="sv" sz="1700">
                <a:solidFill>
                  <a:srgbClr val="B1B1B1"/>
                </a:solidFill>
              </a:rPr>
              <a:t> </a:t>
            </a:r>
            <a:br>
              <a:rPr lang="sv" sz="1700">
                <a:solidFill>
                  <a:srgbClr val="B1B1B1"/>
                </a:solidFill>
              </a:rPr>
            </a:br>
            <a:r>
              <a:rPr lang="sv" sz="1700">
                <a:solidFill>
                  <a:srgbClr val="B1B1B1"/>
                </a:solidFill>
              </a:rPr>
              <a:t>for </a:t>
            </a:r>
            <a:r>
              <a:rPr b="1" lang="sv" sz="1700">
                <a:solidFill>
                  <a:srgbClr val="B1B1B1"/>
                </a:solidFill>
              </a:rPr>
              <a:t>local structure preservation</a:t>
            </a:r>
            <a:r>
              <a:rPr lang="sv" sz="1700">
                <a:solidFill>
                  <a:srgbClr val="B1B1B1"/>
                </a:solidFill>
              </a:rPr>
              <a:t>, </a:t>
            </a:r>
            <a:endParaRPr sz="1700">
              <a:solidFill>
                <a:srgbClr val="B1B1B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v" sz="1700">
                <a:solidFill>
                  <a:srgbClr val="B1B1B1"/>
                </a:solidFill>
              </a:rPr>
              <a:t>and </a:t>
            </a:r>
            <a:r>
              <a:rPr b="1" i="1" lang="sv" sz="1700">
                <a:solidFill>
                  <a:srgbClr val="B1B1B1"/>
                </a:solidFill>
              </a:rPr>
              <a:t>random triplet accuracy</a:t>
            </a:r>
            <a:r>
              <a:rPr lang="sv" sz="1700">
                <a:solidFill>
                  <a:srgbClr val="B1B1B1"/>
                </a:solidFill>
              </a:rPr>
              <a:t> and </a:t>
            </a:r>
            <a:r>
              <a:rPr b="1" i="1" lang="sv" sz="1700">
                <a:solidFill>
                  <a:srgbClr val="B1B1B1"/>
                </a:solidFill>
              </a:rPr>
              <a:t>centroid triplet accuracy</a:t>
            </a:r>
            <a:r>
              <a:rPr lang="sv" sz="1700">
                <a:solidFill>
                  <a:srgbClr val="B1B1B1"/>
                </a:solidFill>
              </a:rPr>
              <a:t> </a:t>
            </a:r>
            <a:br>
              <a:rPr lang="sv" sz="1700">
                <a:solidFill>
                  <a:srgbClr val="B1B1B1"/>
                </a:solidFill>
              </a:rPr>
            </a:br>
            <a:r>
              <a:rPr lang="sv" sz="1700">
                <a:solidFill>
                  <a:srgbClr val="B1B1B1"/>
                </a:solidFill>
              </a:rPr>
              <a:t>for </a:t>
            </a:r>
            <a:r>
              <a:rPr b="1" lang="sv" sz="1700">
                <a:solidFill>
                  <a:srgbClr val="B1B1B1"/>
                </a:solidFill>
              </a:rPr>
              <a:t>global structure preservation</a:t>
            </a:r>
            <a:r>
              <a:rPr lang="sv" sz="1700">
                <a:solidFill>
                  <a:srgbClr val="B1B1B1"/>
                </a:solidFill>
              </a:rPr>
              <a:t>.</a:t>
            </a:r>
            <a:endParaRPr/>
          </a:p>
        </p:txBody>
      </p:sp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I. Research question</a:t>
            </a:r>
            <a:endParaRPr i="1" sz="1520"/>
          </a:p>
        </p:txBody>
      </p:sp>
      <p:sp>
        <p:nvSpPr>
          <p:cNvPr id="175" name="Google Shape;17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>
            <a:off x="311800" y="1065900"/>
            <a:ext cx="8520600" cy="2638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The question</a:t>
            </a:r>
            <a:endParaRPr/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498925" y="1152475"/>
            <a:ext cx="8333400" cy="24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200"/>
              <a:t>How does the performance of </a:t>
            </a:r>
            <a:r>
              <a:rPr b="1" lang="sv" sz="2200"/>
              <a:t>UMAP</a:t>
            </a:r>
            <a:r>
              <a:rPr lang="sv" sz="2200"/>
              <a:t> compare to </a:t>
            </a:r>
            <a:r>
              <a:rPr b="1" lang="sv" sz="2200">
                <a:solidFill>
                  <a:srgbClr val="F1CD7A"/>
                </a:solidFill>
              </a:rPr>
              <a:t>PaCMAP</a:t>
            </a:r>
            <a:r>
              <a:rPr lang="sv" sz="2200"/>
              <a:t> </a:t>
            </a:r>
            <a:br>
              <a:rPr lang="sv" sz="2200"/>
            </a:br>
            <a:r>
              <a:rPr lang="sv" sz="2200"/>
              <a:t>in </a:t>
            </a:r>
            <a:r>
              <a:rPr b="1" lang="sv" sz="2200"/>
              <a:t>preserving local and global structures</a:t>
            </a:r>
            <a:r>
              <a:rPr lang="sv" sz="2200"/>
              <a:t>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v" sz="1700">
                <a:solidFill>
                  <a:srgbClr val="B1B1B1"/>
                </a:solidFill>
              </a:rPr>
              <a:t>The </a:t>
            </a:r>
            <a:r>
              <a:rPr b="1" lang="sv" sz="1700">
                <a:solidFill>
                  <a:srgbClr val="B1B1B1"/>
                </a:solidFill>
              </a:rPr>
              <a:t>evaluation</a:t>
            </a:r>
            <a:r>
              <a:rPr lang="sv" sz="1700">
                <a:solidFill>
                  <a:srgbClr val="B1B1B1"/>
                </a:solidFill>
              </a:rPr>
              <a:t> will be based on </a:t>
            </a:r>
            <a:r>
              <a:rPr b="1" i="1" lang="sv" sz="1700">
                <a:solidFill>
                  <a:srgbClr val="B1B1B1"/>
                </a:solidFill>
              </a:rPr>
              <a:t>KNN accuracy</a:t>
            </a:r>
            <a:r>
              <a:rPr lang="sv" sz="1700">
                <a:solidFill>
                  <a:srgbClr val="B1B1B1"/>
                </a:solidFill>
              </a:rPr>
              <a:t> and </a:t>
            </a:r>
            <a:r>
              <a:rPr b="1" i="1" lang="sv" sz="1700">
                <a:solidFill>
                  <a:srgbClr val="B1B1B1"/>
                </a:solidFill>
              </a:rPr>
              <a:t>SVM accuracy</a:t>
            </a:r>
            <a:r>
              <a:rPr lang="sv" sz="1700">
                <a:solidFill>
                  <a:srgbClr val="B1B1B1"/>
                </a:solidFill>
              </a:rPr>
              <a:t> </a:t>
            </a:r>
            <a:br>
              <a:rPr lang="sv" sz="1700">
                <a:solidFill>
                  <a:srgbClr val="B1B1B1"/>
                </a:solidFill>
              </a:rPr>
            </a:br>
            <a:r>
              <a:rPr lang="sv" sz="1700">
                <a:solidFill>
                  <a:srgbClr val="B1B1B1"/>
                </a:solidFill>
              </a:rPr>
              <a:t>for </a:t>
            </a:r>
            <a:r>
              <a:rPr b="1" lang="sv" sz="1700">
                <a:solidFill>
                  <a:srgbClr val="B1B1B1"/>
                </a:solidFill>
              </a:rPr>
              <a:t>local structure preservation</a:t>
            </a:r>
            <a:r>
              <a:rPr lang="sv" sz="1700">
                <a:solidFill>
                  <a:srgbClr val="B1B1B1"/>
                </a:solidFill>
              </a:rPr>
              <a:t>, </a:t>
            </a:r>
            <a:endParaRPr sz="1700">
              <a:solidFill>
                <a:srgbClr val="B1B1B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v" sz="1700">
                <a:solidFill>
                  <a:srgbClr val="B1B1B1"/>
                </a:solidFill>
              </a:rPr>
              <a:t>and </a:t>
            </a:r>
            <a:r>
              <a:rPr b="1" i="1" lang="sv" sz="1700">
                <a:solidFill>
                  <a:srgbClr val="B1B1B1"/>
                </a:solidFill>
              </a:rPr>
              <a:t>random triplet accuracy</a:t>
            </a:r>
            <a:r>
              <a:rPr lang="sv" sz="1700">
                <a:solidFill>
                  <a:srgbClr val="B1B1B1"/>
                </a:solidFill>
              </a:rPr>
              <a:t> and </a:t>
            </a:r>
            <a:r>
              <a:rPr b="1" i="1" lang="sv" sz="1700">
                <a:solidFill>
                  <a:srgbClr val="B1B1B1"/>
                </a:solidFill>
              </a:rPr>
              <a:t>centroid triplet accuracy</a:t>
            </a:r>
            <a:r>
              <a:rPr lang="sv" sz="1700">
                <a:solidFill>
                  <a:srgbClr val="B1B1B1"/>
                </a:solidFill>
              </a:rPr>
              <a:t> </a:t>
            </a:r>
            <a:br>
              <a:rPr lang="sv" sz="1700">
                <a:solidFill>
                  <a:srgbClr val="B1B1B1"/>
                </a:solidFill>
              </a:rPr>
            </a:br>
            <a:r>
              <a:rPr lang="sv" sz="1700">
                <a:solidFill>
                  <a:srgbClr val="B1B1B1"/>
                </a:solidFill>
              </a:rPr>
              <a:t>for </a:t>
            </a:r>
            <a:r>
              <a:rPr b="1" lang="sv" sz="1700">
                <a:solidFill>
                  <a:srgbClr val="B1B1B1"/>
                </a:solidFill>
              </a:rPr>
              <a:t>global structure preservation</a:t>
            </a:r>
            <a:r>
              <a:rPr lang="sv" sz="1700">
                <a:solidFill>
                  <a:srgbClr val="B1B1B1"/>
                </a:solidFill>
              </a:rPr>
              <a:t>.</a:t>
            </a:r>
            <a:endParaRPr/>
          </a:p>
        </p:txBody>
      </p:sp>
      <p:sp>
        <p:nvSpPr>
          <p:cNvPr id="183" name="Google Shape;183;p2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I. Research question</a:t>
            </a:r>
            <a:endParaRPr i="1" sz="1520"/>
          </a:p>
        </p:txBody>
      </p:sp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PaCMAP</a:t>
            </a:r>
            <a:endParaRPr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311700" y="1152475"/>
            <a:ext cx="420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PaCMAP: </a:t>
            </a:r>
            <a:r>
              <a:rPr lang="sv"/>
              <a:t>Pairwise Controlled Manifold Approximation Projection</a:t>
            </a:r>
            <a:endParaRPr/>
          </a:p>
        </p:txBody>
      </p:sp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I. Research question</a:t>
            </a:r>
            <a:endParaRPr i="1" sz="1520"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738" y="616975"/>
            <a:ext cx="3101571" cy="39962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3" name="Google Shape;193;p29"/>
          <p:cNvSpPr txBox="1"/>
          <p:nvPr/>
        </p:nvSpPr>
        <p:spPr>
          <a:xfrm>
            <a:off x="311689" y="4657500"/>
            <a:ext cx="83748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rgbClr val="595959"/>
                </a:solidFill>
              </a:rPr>
              <a:t>Wang, Y., Huang, H., Rudin, C., &amp; Shaposhnik, Y. (2021). Understanding how dimension reduction tools work: an empirical approach to deciphering t-SNE, UMAP, TriMAP, and PaCMAP for data visualization.</a:t>
            </a:r>
            <a:r>
              <a:rPr i="1" lang="sv" sz="1000">
                <a:solidFill>
                  <a:srgbClr val="595959"/>
                </a:solidFill>
              </a:rPr>
              <a:t> The Journal of Machine Learning Research, 22</a:t>
            </a:r>
            <a:r>
              <a:rPr lang="sv" sz="1000">
                <a:solidFill>
                  <a:srgbClr val="595959"/>
                </a:solidFill>
              </a:rPr>
              <a:t>(1), 9129-9201.</a:t>
            </a:r>
            <a:endParaRPr sz="1000">
              <a:solidFill>
                <a:srgbClr val="595959"/>
              </a:solidFill>
            </a:endParaRPr>
          </a:p>
        </p:txBody>
      </p:sp>
      <p:sp>
        <p:nvSpPr>
          <p:cNvPr id="194" name="Google Shape;19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PaCMAP</a:t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311700" y="1152475"/>
            <a:ext cx="8520600" cy="14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Step 1: Global structure optimization	</a:t>
            </a:r>
            <a:r>
              <a:rPr i="1" lang="sv">
                <a:solidFill>
                  <a:srgbClr val="999999"/>
                </a:solidFill>
              </a:rPr>
              <a:t>Preserve the </a:t>
            </a:r>
            <a:r>
              <a:rPr b="1" i="1" lang="sv">
                <a:solidFill>
                  <a:srgbClr val="A03717"/>
                </a:solidFill>
              </a:rPr>
              <a:t>red</a:t>
            </a:r>
            <a:r>
              <a:rPr i="1" lang="sv">
                <a:solidFill>
                  <a:srgbClr val="999999"/>
                </a:solidFill>
              </a:rPr>
              <a:t> point pairs</a:t>
            </a:r>
            <a:endParaRPr i="1"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Step 2: Global and local optimization	</a:t>
            </a:r>
            <a:r>
              <a:rPr i="1" lang="sv">
                <a:solidFill>
                  <a:srgbClr val="999999"/>
                </a:solidFill>
              </a:rPr>
              <a:t>Preserve the </a:t>
            </a:r>
            <a:r>
              <a:rPr b="1" i="1" lang="sv">
                <a:solidFill>
                  <a:srgbClr val="A03717"/>
                </a:solidFill>
              </a:rPr>
              <a:t>red</a:t>
            </a:r>
            <a:r>
              <a:rPr i="1" lang="sv">
                <a:solidFill>
                  <a:srgbClr val="999999"/>
                </a:solidFill>
              </a:rPr>
              <a:t> and </a:t>
            </a:r>
            <a:r>
              <a:rPr b="1" i="1" lang="sv">
                <a:solidFill>
                  <a:srgbClr val="7FAA56"/>
                </a:solidFill>
              </a:rPr>
              <a:t>green</a:t>
            </a:r>
            <a:r>
              <a:rPr i="1" lang="sv">
                <a:solidFill>
                  <a:srgbClr val="999999"/>
                </a:solidFill>
              </a:rPr>
              <a:t> (and </a:t>
            </a:r>
            <a:r>
              <a:rPr b="1" i="1" lang="sv">
                <a:solidFill>
                  <a:srgbClr val="2A71BA"/>
                </a:solidFill>
              </a:rPr>
              <a:t>blue</a:t>
            </a:r>
            <a:r>
              <a:rPr i="1" lang="sv">
                <a:solidFill>
                  <a:srgbClr val="999999"/>
                </a:solidFill>
              </a:rPr>
              <a:t>) point pairs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Step 3: Refinement of local structure	</a:t>
            </a:r>
            <a:r>
              <a:rPr i="1" lang="sv">
                <a:solidFill>
                  <a:srgbClr val="999999"/>
                </a:solidFill>
              </a:rPr>
              <a:t>Preserve the </a:t>
            </a:r>
            <a:r>
              <a:rPr b="1" i="1" lang="sv">
                <a:solidFill>
                  <a:srgbClr val="7FAA56"/>
                </a:solidFill>
              </a:rPr>
              <a:t>green</a:t>
            </a:r>
            <a:r>
              <a:rPr i="1" lang="sv">
                <a:solidFill>
                  <a:srgbClr val="999999"/>
                </a:solidFill>
              </a:rPr>
              <a:t> and </a:t>
            </a:r>
            <a:r>
              <a:rPr b="1" i="1" lang="sv">
                <a:solidFill>
                  <a:srgbClr val="2A71BA"/>
                </a:solidFill>
              </a:rPr>
              <a:t>blue</a:t>
            </a:r>
            <a:r>
              <a:rPr i="1" lang="sv">
                <a:solidFill>
                  <a:srgbClr val="999999"/>
                </a:solidFill>
              </a:rPr>
              <a:t> point pairs</a:t>
            </a:r>
            <a:endParaRPr/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I. Research question</a:t>
            </a:r>
            <a:endParaRPr i="1" sz="1520"/>
          </a:p>
        </p:txBody>
      </p:sp>
      <p:sp>
        <p:nvSpPr>
          <p:cNvPr id="202" name="Google Shape;202;p30"/>
          <p:cNvSpPr txBox="1"/>
          <p:nvPr/>
        </p:nvSpPr>
        <p:spPr>
          <a:xfrm>
            <a:off x="311689" y="4657500"/>
            <a:ext cx="83748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sv" sz="1000">
                <a:solidFill>
                  <a:schemeClr val="dk2"/>
                </a:solidFill>
              </a:rPr>
              <a:t>Dimension Reduction for Data Visualization</a:t>
            </a:r>
            <a:r>
              <a:rPr lang="sv" sz="1000">
                <a:solidFill>
                  <a:schemeClr val="dk2"/>
                </a:solidFill>
              </a:rPr>
              <a:t>, Duke Course Notes, Cynthia Rudin</a:t>
            </a:r>
            <a:endParaRPr sz="1000">
              <a:solidFill>
                <a:srgbClr val="595959"/>
              </a:solidFill>
            </a:endParaRPr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88" y="2403977"/>
            <a:ext cx="7766625" cy="170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1721996" y="4098500"/>
            <a:ext cx="5700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sv" sz="1200">
                <a:solidFill>
                  <a:srgbClr val="7FAA56"/>
                </a:solidFill>
              </a:rPr>
              <a:t>Green</a:t>
            </a:r>
            <a:r>
              <a:rPr lang="sv" sz="1200">
                <a:solidFill>
                  <a:schemeClr val="dk2"/>
                </a:solidFill>
              </a:rPr>
              <a:t>: neighbor</a:t>
            </a:r>
            <a:r>
              <a:rPr lang="sv" sz="1200">
                <a:solidFill>
                  <a:schemeClr val="dk2"/>
                </a:solidFill>
              </a:rPr>
              <a:t>s</a:t>
            </a:r>
            <a:r>
              <a:rPr lang="sv" sz="1200">
                <a:solidFill>
                  <a:schemeClr val="dk2"/>
                </a:solidFill>
              </a:rPr>
              <a:t>; </a:t>
            </a:r>
            <a:r>
              <a:rPr b="1" lang="sv" sz="1200">
                <a:solidFill>
                  <a:srgbClr val="A03717"/>
                </a:solidFill>
              </a:rPr>
              <a:t>Red</a:t>
            </a:r>
            <a:r>
              <a:rPr lang="sv" sz="1200">
                <a:solidFill>
                  <a:schemeClr val="dk2"/>
                </a:solidFill>
              </a:rPr>
              <a:t>: mid-near points; </a:t>
            </a:r>
            <a:r>
              <a:rPr b="1" lang="sv" sz="1200">
                <a:solidFill>
                  <a:srgbClr val="2A71BA"/>
                </a:solidFill>
              </a:rPr>
              <a:t>Blue</a:t>
            </a:r>
            <a:r>
              <a:rPr lang="sv" sz="1200">
                <a:solidFill>
                  <a:schemeClr val="dk2"/>
                </a:solidFill>
              </a:rPr>
              <a:t>: further points.</a:t>
            </a:r>
            <a:endParaRPr sz="1000">
              <a:solidFill>
                <a:srgbClr val="595959"/>
              </a:solidFill>
            </a:endParaRPr>
          </a:p>
        </p:txBody>
      </p:sp>
      <p:sp>
        <p:nvSpPr>
          <p:cNvPr id="205" name="Google Shape;20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/>
          <p:nvPr/>
        </p:nvSpPr>
        <p:spPr>
          <a:xfrm>
            <a:off x="311800" y="1065900"/>
            <a:ext cx="8520600" cy="2638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The question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498925" y="1152475"/>
            <a:ext cx="8333400" cy="24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200"/>
              <a:t>How does the performance of </a:t>
            </a:r>
            <a:r>
              <a:rPr b="1" lang="sv" sz="2200"/>
              <a:t>UMAP</a:t>
            </a:r>
            <a:r>
              <a:rPr lang="sv" sz="2200"/>
              <a:t> compare to </a:t>
            </a:r>
            <a:r>
              <a:rPr b="1" lang="sv" sz="2200"/>
              <a:t>PaCMAP</a:t>
            </a:r>
            <a:r>
              <a:rPr lang="sv" sz="2200"/>
              <a:t> </a:t>
            </a:r>
            <a:br>
              <a:rPr lang="sv" sz="2200"/>
            </a:br>
            <a:r>
              <a:rPr lang="sv" sz="2200"/>
              <a:t>in </a:t>
            </a:r>
            <a:r>
              <a:rPr b="1" lang="sv" sz="2200"/>
              <a:t>preserving local and global structures</a:t>
            </a:r>
            <a:r>
              <a:rPr lang="sv" sz="2200"/>
              <a:t>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v" sz="1700">
                <a:solidFill>
                  <a:srgbClr val="B1B1B1"/>
                </a:solidFill>
              </a:rPr>
              <a:t>The </a:t>
            </a:r>
            <a:r>
              <a:rPr b="1" lang="sv" sz="1700">
                <a:solidFill>
                  <a:srgbClr val="B1B1B1"/>
                </a:solidFill>
              </a:rPr>
              <a:t>evaluation</a:t>
            </a:r>
            <a:r>
              <a:rPr lang="sv" sz="1700">
                <a:solidFill>
                  <a:srgbClr val="B1B1B1"/>
                </a:solidFill>
              </a:rPr>
              <a:t> will be based on </a:t>
            </a:r>
            <a:r>
              <a:rPr b="1" i="1" lang="sv" sz="1700">
                <a:solidFill>
                  <a:srgbClr val="B1B1B1"/>
                </a:solidFill>
              </a:rPr>
              <a:t>KNN accuracy</a:t>
            </a:r>
            <a:r>
              <a:rPr lang="sv" sz="1700">
                <a:solidFill>
                  <a:srgbClr val="B1B1B1"/>
                </a:solidFill>
              </a:rPr>
              <a:t> and </a:t>
            </a:r>
            <a:r>
              <a:rPr b="1" i="1" lang="sv" sz="1700">
                <a:solidFill>
                  <a:srgbClr val="B1B1B1"/>
                </a:solidFill>
              </a:rPr>
              <a:t>SVM accuracy</a:t>
            </a:r>
            <a:r>
              <a:rPr lang="sv" sz="1700">
                <a:solidFill>
                  <a:srgbClr val="B1B1B1"/>
                </a:solidFill>
              </a:rPr>
              <a:t> </a:t>
            </a:r>
            <a:br>
              <a:rPr lang="sv" sz="1700">
                <a:solidFill>
                  <a:srgbClr val="B1B1B1"/>
                </a:solidFill>
              </a:rPr>
            </a:br>
            <a:r>
              <a:rPr lang="sv" sz="1700">
                <a:solidFill>
                  <a:srgbClr val="B1B1B1"/>
                </a:solidFill>
              </a:rPr>
              <a:t>for </a:t>
            </a:r>
            <a:r>
              <a:rPr b="1" lang="sv" sz="1700">
                <a:solidFill>
                  <a:srgbClr val="B1B1B1"/>
                </a:solidFill>
              </a:rPr>
              <a:t>local structure preservation</a:t>
            </a:r>
            <a:r>
              <a:rPr lang="sv" sz="1700">
                <a:solidFill>
                  <a:srgbClr val="B1B1B1"/>
                </a:solidFill>
              </a:rPr>
              <a:t>, </a:t>
            </a:r>
            <a:endParaRPr sz="1700">
              <a:solidFill>
                <a:srgbClr val="B1B1B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v" sz="1700">
                <a:solidFill>
                  <a:srgbClr val="B1B1B1"/>
                </a:solidFill>
              </a:rPr>
              <a:t>and </a:t>
            </a:r>
            <a:r>
              <a:rPr b="1" i="1" lang="sv" sz="1700">
                <a:solidFill>
                  <a:srgbClr val="B1B1B1"/>
                </a:solidFill>
              </a:rPr>
              <a:t>random triplet accuracy</a:t>
            </a:r>
            <a:r>
              <a:rPr lang="sv" sz="1700">
                <a:solidFill>
                  <a:srgbClr val="B1B1B1"/>
                </a:solidFill>
              </a:rPr>
              <a:t> and </a:t>
            </a:r>
            <a:r>
              <a:rPr b="1" i="1" lang="sv" sz="1700">
                <a:solidFill>
                  <a:srgbClr val="B1B1B1"/>
                </a:solidFill>
              </a:rPr>
              <a:t>centroid triplet accuracy</a:t>
            </a:r>
            <a:r>
              <a:rPr lang="sv" sz="1700">
                <a:solidFill>
                  <a:srgbClr val="B1B1B1"/>
                </a:solidFill>
              </a:rPr>
              <a:t> </a:t>
            </a:r>
            <a:br>
              <a:rPr lang="sv" sz="1700">
                <a:solidFill>
                  <a:srgbClr val="B1B1B1"/>
                </a:solidFill>
              </a:rPr>
            </a:br>
            <a:r>
              <a:rPr lang="sv" sz="1700">
                <a:solidFill>
                  <a:srgbClr val="B1B1B1"/>
                </a:solidFill>
              </a:rPr>
              <a:t>for </a:t>
            </a:r>
            <a:r>
              <a:rPr b="1" lang="sv" sz="1700">
                <a:solidFill>
                  <a:srgbClr val="B1B1B1"/>
                </a:solidFill>
              </a:rPr>
              <a:t>global structure preservation</a:t>
            </a:r>
            <a:r>
              <a:rPr lang="sv" sz="1700">
                <a:solidFill>
                  <a:srgbClr val="B1B1B1"/>
                </a:solidFill>
              </a:rPr>
              <a:t>.</a:t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I. Research question</a:t>
            </a:r>
            <a:endParaRPr i="1" sz="1520"/>
          </a:p>
        </p:txBody>
      </p:sp>
      <p:sp>
        <p:nvSpPr>
          <p:cNvPr id="214" name="Google Shape;21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CC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Before we begin, a quick recap:</a:t>
            </a:r>
            <a:endParaRPr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>
            <a:off x="311800" y="1065900"/>
            <a:ext cx="8520600" cy="2638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The question</a:t>
            </a:r>
            <a:endParaRPr/>
          </a:p>
        </p:txBody>
      </p:sp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498925" y="1152475"/>
            <a:ext cx="8333400" cy="24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200"/>
              <a:t>How does the performance of </a:t>
            </a:r>
            <a:r>
              <a:rPr b="1" lang="sv" sz="2200"/>
              <a:t>UMAP</a:t>
            </a:r>
            <a:r>
              <a:rPr lang="sv" sz="2200"/>
              <a:t> compare to </a:t>
            </a:r>
            <a:r>
              <a:rPr b="1" lang="sv" sz="2200"/>
              <a:t>PaCMAP</a:t>
            </a:r>
            <a:r>
              <a:rPr lang="sv" sz="2200"/>
              <a:t> </a:t>
            </a:r>
            <a:br>
              <a:rPr lang="sv" sz="2200"/>
            </a:br>
            <a:r>
              <a:rPr lang="sv" sz="2200"/>
              <a:t>in </a:t>
            </a:r>
            <a:r>
              <a:rPr b="1" lang="sv" sz="2200"/>
              <a:t>preserving local and global structures</a:t>
            </a:r>
            <a:r>
              <a:rPr lang="sv" sz="2200"/>
              <a:t>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v" sz="1700">
                <a:solidFill>
                  <a:srgbClr val="B1B1B1"/>
                </a:solidFill>
              </a:rPr>
              <a:t>The </a:t>
            </a:r>
            <a:r>
              <a:rPr b="1" lang="sv" sz="1700">
                <a:solidFill>
                  <a:srgbClr val="B1B1B1"/>
                </a:solidFill>
              </a:rPr>
              <a:t>evaluation</a:t>
            </a:r>
            <a:r>
              <a:rPr lang="sv" sz="1700">
                <a:solidFill>
                  <a:srgbClr val="B1B1B1"/>
                </a:solidFill>
              </a:rPr>
              <a:t> will be based on </a:t>
            </a:r>
            <a:r>
              <a:rPr b="1" i="1" lang="sv" sz="1700">
                <a:solidFill>
                  <a:srgbClr val="F1CD7A"/>
                </a:solidFill>
              </a:rPr>
              <a:t>KNN accuracy</a:t>
            </a:r>
            <a:r>
              <a:rPr lang="sv" sz="1700">
                <a:solidFill>
                  <a:srgbClr val="B1B1B1"/>
                </a:solidFill>
              </a:rPr>
              <a:t> and </a:t>
            </a:r>
            <a:r>
              <a:rPr b="1" i="1" lang="sv" sz="1700">
                <a:solidFill>
                  <a:srgbClr val="F1CD7A"/>
                </a:solidFill>
              </a:rPr>
              <a:t>SVM accuracy</a:t>
            </a:r>
            <a:r>
              <a:rPr lang="sv" sz="1700">
                <a:solidFill>
                  <a:srgbClr val="B1B1B1"/>
                </a:solidFill>
              </a:rPr>
              <a:t> </a:t>
            </a:r>
            <a:br>
              <a:rPr lang="sv" sz="1700">
                <a:solidFill>
                  <a:srgbClr val="B1B1B1"/>
                </a:solidFill>
              </a:rPr>
            </a:br>
            <a:r>
              <a:rPr lang="sv" sz="1700">
                <a:solidFill>
                  <a:srgbClr val="B1B1B1"/>
                </a:solidFill>
              </a:rPr>
              <a:t>for </a:t>
            </a:r>
            <a:r>
              <a:rPr b="1" lang="sv" sz="1700">
                <a:solidFill>
                  <a:srgbClr val="B1B1B1"/>
                </a:solidFill>
              </a:rPr>
              <a:t>local structure preservation</a:t>
            </a:r>
            <a:r>
              <a:rPr lang="sv" sz="1700">
                <a:solidFill>
                  <a:srgbClr val="B1B1B1"/>
                </a:solidFill>
              </a:rPr>
              <a:t>, </a:t>
            </a:r>
            <a:endParaRPr sz="1700">
              <a:solidFill>
                <a:srgbClr val="B1B1B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v" sz="1700">
                <a:solidFill>
                  <a:srgbClr val="B1B1B1"/>
                </a:solidFill>
              </a:rPr>
              <a:t>and </a:t>
            </a:r>
            <a:r>
              <a:rPr b="1" i="1" lang="sv" sz="1700">
                <a:solidFill>
                  <a:srgbClr val="F1CD7A"/>
                </a:solidFill>
              </a:rPr>
              <a:t>random triplet accuracy</a:t>
            </a:r>
            <a:r>
              <a:rPr lang="sv" sz="1700">
                <a:solidFill>
                  <a:srgbClr val="B1B1B1"/>
                </a:solidFill>
              </a:rPr>
              <a:t> and </a:t>
            </a:r>
            <a:r>
              <a:rPr b="1" i="1" lang="sv" sz="1700">
                <a:solidFill>
                  <a:srgbClr val="F1CD7A"/>
                </a:solidFill>
              </a:rPr>
              <a:t>centroid triplet accuracy</a:t>
            </a:r>
            <a:r>
              <a:rPr lang="sv" sz="1700">
                <a:solidFill>
                  <a:srgbClr val="B1B1B1"/>
                </a:solidFill>
              </a:rPr>
              <a:t> </a:t>
            </a:r>
            <a:br>
              <a:rPr lang="sv" sz="1700">
                <a:solidFill>
                  <a:srgbClr val="B1B1B1"/>
                </a:solidFill>
              </a:rPr>
            </a:br>
            <a:r>
              <a:rPr lang="sv" sz="1700">
                <a:solidFill>
                  <a:srgbClr val="B1B1B1"/>
                </a:solidFill>
              </a:rPr>
              <a:t>for </a:t>
            </a:r>
            <a:r>
              <a:rPr b="1" lang="sv" sz="1700">
                <a:solidFill>
                  <a:srgbClr val="B1B1B1"/>
                </a:solidFill>
              </a:rPr>
              <a:t>global structure preservation</a:t>
            </a:r>
            <a:r>
              <a:rPr lang="sv" sz="1700">
                <a:solidFill>
                  <a:srgbClr val="B1B1B1"/>
                </a:solidFill>
              </a:rPr>
              <a:t>.</a:t>
            </a:r>
            <a:endParaRPr/>
          </a:p>
        </p:txBody>
      </p:sp>
      <p:sp>
        <p:nvSpPr>
          <p:cNvPr id="222" name="Google Shape;222;p3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I. Research question</a:t>
            </a:r>
            <a:endParaRPr i="1" sz="1520"/>
          </a:p>
        </p:txBody>
      </p:sp>
      <p:sp>
        <p:nvSpPr>
          <p:cNvPr id="223" name="Google Shape;22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KNN accuracy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Accuracy of KNN classifier applied to reduced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SVM accuracy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Accuracy of SVM classifier applied to reduced dataset</a:t>
            </a:r>
            <a:endParaRPr/>
          </a:p>
        </p:txBody>
      </p:sp>
      <p:sp>
        <p:nvSpPr>
          <p:cNvPr id="229" name="Google Shape;22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Evaluation: </a:t>
            </a:r>
            <a:r>
              <a:rPr lang="sv"/>
              <a:t>Local structures</a:t>
            </a:r>
            <a:endParaRPr/>
          </a:p>
        </p:txBody>
      </p:sp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I. Research question</a:t>
            </a:r>
            <a:endParaRPr i="1" sz="1520"/>
          </a:p>
        </p:txBody>
      </p:sp>
      <p:sp>
        <p:nvSpPr>
          <p:cNvPr id="231" name="Google Shape;23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Evaluation: Global structures</a:t>
            </a:r>
            <a:endParaRPr/>
          </a:p>
        </p:txBody>
      </p:sp>
      <p:sp>
        <p:nvSpPr>
          <p:cNvPr id="237" name="Google Shape;23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Random triplet accuracy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P</a:t>
            </a:r>
            <a:r>
              <a:rPr lang="sv"/>
              <a:t>ercentage of triplets whose relative distance in the high- and low-dimensional spaces maintain their relative order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Centroid triplet accuracy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Percentage of preserved centroid triplets</a:t>
            </a:r>
            <a:endParaRPr/>
          </a:p>
        </p:txBody>
      </p:sp>
      <p:sp>
        <p:nvSpPr>
          <p:cNvPr id="238" name="Google Shape;238;p3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I. </a:t>
            </a:r>
            <a:r>
              <a:rPr i="1" lang="sv" sz="1520"/>
              <a:t>Research question</a:t>
            </a:r>
            <a:endParaRPr i="1" sz="1520"/>
          </a:p>
        </p:txBody>
      </p:sp>
      <p:sp>
        <p:nvSpPr>
          <p:cNvPr id="239" name="Google Shape;23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CC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II. Implementation</a:t>
            </a:r>
            <a:endParaRPr/>
          </a:p>
        </p:txBody>
      </p:sp>
      <p:sp>
        <p:nvSpPr>
          <p:cNvPr id="245" name="Google Shape;24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idx="1" type="body"/>
          </p:nvPr>
        </p:nvSpPr>
        <p:spPr>
          <a:xfrm>
            <a:off x="311700" y="1152475"/>
            <a:ext cx="8520600" cy="32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Implemented in Python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UMAP [1]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PaCMAP [2]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Data loading &amp; two datasets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Hyperparameter tuning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Visualization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Evaluation [3]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Etc.</a:t>
            </a:r>
            <a:endParaRPr/>
          </a:p>
        </p:txBody>
      </p:sp>
      <p:sp>
        <p:nvSpPr>
          <p:cNvPr id="251" name="Google Shape;25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Code</a:t>
            </a:r>
            <a:endParaRPr/>
          </a:p>
        </p:txBody>
      </p:sp>
      <p:sp>
        <p:nvSpPr>
          <p:cNvPr id="252" name="Google Shape;252;p3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II. Implementation</a:t>
            </a:r>
            <a:endParaRPr i="1" sz="1520"/>
          </a:p>
        </p:txBody>
      </p:sp>
      <p:sp>
        <p:nvSpPr>
          <p:cNvPr id="253" name="Google Shape;253;p36"/>
          <p:cNvSpPr txBox="1"/>
          <p:nvPr/>
        </p:nvSpPr>
        <p:spPr>
          <a:xfrm>
            <a:off x="311700" y="4359700"/>
            <a:ext cx="5943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sv" sz="1200">
                <a:solidFill>
                  <a:schemeClr val="dk2"/>
                </a:solidFill>
              </a:rPr>
              <a:t>[1] </a:t>
            </a:r>
            <a:r>
              <a:rPr lang="sv" sz="1200" u="sng">
                <a:solidFill>
                  <a:schemeClr val="hlink"/>
                </a:solidFill>
                <a:hlinkClick r:id="rId3"/>
              </a:rPr>
              <a:t>https://umap-learn.readthedocs.io/en/latest/</a:t>
            </a:r>
            <a:r>
              <a:rPr lang="sv" sz="1200">
                <a:solidFill>
                  <a:srgbClr val="595959"/>
                </a:solidFill>
              </a:rPr>
              <a:t> </a:t>
            </a:r>
            <a:br>
              <a:rPr lang="sv" sz="1200">
                <a:solidFill>
                  <a:srgbClr val="595959"/>
                </a:solidFill>
              </a:rPr>
            </a:br>
            <a:r>
              <a:rPr lang="sv" sz="1200">
                <a:solidFill>
                  <a:srgbClr val="595959"/>
                </a:solidFill>
              </a:rPr>
              <a:t>[2] </a:t>
            </a:r>
            <a:r>
              <a:rPr lang="sv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https://pypi.org/project/pacmap/</a:t>
            </a:r>
            <a:br>
              <a:rPr lang="sv" sz="1200">
                <a:solidFill>
                  <a:srgbClr val="595959"/>
                </a:solidFill>
              </a:rPr>
            </a:br>
            <a:r>
              <a:rPr lang="sv" sz="1200">
                <a:solidFill>
                  <a:srgbClr val="595959"/>
                </a:solidFill>
              </a:rPr>
              <a:t>[3] </a:t>
            </a:r>
            <a:r>
              <a:rPr lang="sv" sz="1200" u="sng">
                <a:solidFill>
                  <a:schemeClr val="hlink"/>
                </a:solidFill>
                <a:hlinkClick r:id="rId5"/>
              </a:rPr>
              <a:t>https://github.com/YingfanWang/PaCMAP/blob/master/evaluation/evaluation.py</a:t>
            </a:r>
            <a:r>
              <a:rPr lang="sv" sz="1200">
                <a:solidFill>
                  <a:srgbClr val="595959"/>
                </a:solidFill>
              </a:rPr>
              <a:t> </a:t>
            </a:r>
            <a:endParaRPr sz="1200">
              <a:solidFill>
                <a:srgbClr val="595959"/>
              </a:solidFill>
            </a:endParaRPr>
          </a:p>
        </p:txBody>
      </p:sp>
      <p:grpSp>
        <p:nvGrpSpPr>
          <p:cNvPr id="254" name="Google Shape;254;p36"/>
          <p:cNvGrpSpPr/>
          <p:nvPr/>
        </p:nvGrpSpPr>
        <p:grpSpPr>
          <a:xfrm>
            <a:off x="3813300" y="862425"/>
            <a:ext cx="5004324" cy="3803350"/>
            <a:chOff x="3813300" y="862425"/>
            <a:chExt cx="5004324" cy="3803350"/>
          </a:xfrm>
        </p:grpSpPr>
        <p:pic>
          <p:nvPicPr>
            <p:cNvPr id="255" name="Google Shape;255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13300" y="862425"/>
              <a:ext cx="5004324" cy="2810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36"/>
            <p:cNvSpPr txBox="1"/>
            <p:nvPr/>
          </p:nvSpPr>
          <p:spPr>
            <a:xfrm>
              <a:off x="3995263" y="3672475"/>
              <a:ext cx="4640400" cy="9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sv">
                  <a:solidFill>
                    <a:schemeClr val="dk2"/>
                  </a:solidFill>
                </a:rPr>
                <a:t>See details</a:t>
              </a:r>
              <a:r>
                <a:rPr lang="sv">
                  <a:solidFill>
                    <a:schemeClr val="dk2"/>
                  </a:solidFill>
                </a:rPr>
                <a:t> in GitHub repository (QR code in end slide): </a:t>
              </a:r>
              <a:r>
                <a:rPr lang="sv" u="sng">
                  <a:solidFill>
                    <a:schemeClr val="accent5"/>
                  </a:solidFill>
                  <a:hlinkClick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https://github.com/gustafssonlinnea/UMAP-vs-PaCMAP</a:t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57" name="Google Shape;25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Datasets</a:t>
            </a:r>
            <a:endParaRPr/>
          </a:p>
        </p:txBody>
      </p:sp>
      <p:sp>
        <p:nvSpPr>
          <p:cNvPr id="263" name="Google Shape;26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sv"/>
              <a:t>8 different datasets</a:t>
            </a:r>
            <a:r>
              <a:rPr lang="sv"/>
              <a:t> of different dimensionalities, sizes and number of classes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Iris				[1]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Digits				[2]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MNIST 			[3]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FMNIST			[4]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CIFAR-10			[5]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CIFAR-100			[5]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Spiral3D 			created by 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Circle2D 			</a:t>
            </a:r>
            <a:r>
              <a:rPr lang="sv"/>
              <a:t>created by me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sv"/>
              <a:t>2D → 2D</a:t>
            </a:r>
            <a:endParaRPr/>
          </a:p>
        </p:txBody>
      </p:sp>
      <p:sp>
        <p:nvSpPr>
          <p:cNvPr id="264" name="Google Shape;264;p3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II. Implementation</a:t>
            </a:r>
            <a:endParaRPr i="1" sz="1520"/>
          </a:p>
        </p:txBody>
      </p:sp>
      <p:sp>
        <p:nvSpPr>
          <p:cNvPr id="265" name="Google Shape;265;p37"/>
          <p:cNvSpPr txBox="1"/>
          <p:nvPr/>
        </p:nvSpPr>
        <p:spPr>
          <a:xfrm>
            <a:off x="311700" y="4241025"/>
            <a:ext cx="85206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sv" sz="1200">
                <a:solidFill>
                  <a:schemeClr val="dk1"/>
                </a:solidFill>
              </a:rPr>
              <a:t>[1] https://scikit-learn.org/stable/auto_examples/datasets/plot_iris_dataset.html</a:t>
            </a:r>
            <a:br>
              <a:rPr lang="sv" sz="1200"/>
            </a:br>
            <a:r>
              <a:rPr lang="sv" sz="1200"/>
              <a:t>[2] </a:t>
            </a:r>
            <a:r>
              <a:rPr lang="sv" sz="1200"/>
              <a:t>https://scikit-learn.org/stable/auto_examples/datasets/plot_digits_last_image.html</a:t>
            </a:r>
            <a:br>
              <a:rPr lang="sv" sz="1200"/>
            </a:br>
            <a:r>
              <a:rPr lang="sv" sz="1200"/>
              <a:t>[3] LeCun, Y., Bottou, L., Bengio, Y., &amp; Haffner, P. (1998). Gradient-based learning applied to document recognition. </a:t>
            </a:r>
            <a:r>
              <a:rPr i="1" lang="sv" sz="1200"/>
              <a:t>Proceedings of the IEEE, 86</a:t>
            </a:r>
            <a:r>
              <a:rPr lang="sv" sz="1200"/>
              <a:t>(11), 2278-2324.</a:t>
            </a:r>
            <a:br>
              <a:rPr lang="sv" sz="1200"/>
            </a:br>
            <a:r>
              <a:rPr lang="sv" sz="1200"/>
              <a:t>[4] Xiao, H., Rasul, K., &amp; Vollgraf, R. (2017). Fashion-mnist: a novel image dataset for benchmarking machine learning algorithms. </a:t>
            </a:r>
            <a:r>
              <a:rPr i="1" lang="sv" sz="1200"/>
              <a:t>arXiv preprint arXiv:1708.07747.</a:t>
            </a:r>
            <a:br>
              <a:rPr i="1" lang="sv" sz="1200"/>
            </a:br>
            <a:r>
              <a:rPr lang="sv" sz="1200"/>
              <a:t>[5] Krizhevsky, A., &amp; Hinton, G. (2009). Learning multiple layers of features from tiny images.</a:t>
            </a:r>
            <a:endParaRPr sz="1200"/>
          </a:p>
        </p:txBody>
      </p:sp>
      <p:sp>
        <p:nvSpPr>
          <p:cNvPr id="266" name="Google Shape;26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Hyperparameter tuning</a:t>
            </a:r>
            <a:endParaRPr/>
          </a:p>
        </p:txBody>
      </p:sp>
      <p:sp>
        <p:nvSpPr>
          <p:cNvPr id="272" name="Google Shape;272;p38"/>
          <p:cNvSpPr txBox="1"/>
          <p:nvPr>
            <p:ph idx="1" type="body"/>
          </p:nvPr>
        </p:nvSpPr>
        <p:spPr>
          <a:xfrm>
            <a:off x="311700" y="1152475"/>
            <a:ext cx="8520600" cy="29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Focus on t</a:t>
            </a:r>
            <a:r>
              <a:rPr lang="sv"/>
              <a:t>rade-off between local and global structure preservation: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UMAP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sv"/>
              <a:t>n</a:t>
            </a:r>
            <a:r>
              <a:rPr lang="sv"/>
              <a:t>, the number of neighbors to consider when approximating the local metric</a:t>
            </a:r>
            <a:endParaRPr b="1">
              <a:solidFill>
                <a:srgbClr val="F1CD7A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PaCMAP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sv"/>
              <a:t>n</a:t>
            </a:r>
            <a:r>
              <a:rPr lang="sv"/>
              <a:t>, the number of neighbors considered in the kNN graph 		</a:t>
            </a:r>
            <a:r>
              <a:rPr i="1" lang="sv">
                <a:solidFill>
                  <a:srgbClr val="999999"/>
                </a:solidFill>
              </a:rPr>
              <a:t>T</a:t>
            </a:r>
            <a:r>
              <a:rPr i="1" lang="sv">
                <a:solidFill>
                  <a:srgbClr val="999999"/>
                </a:solidFill>
              </a:rPr>
              <a:t>he </a:t>
            </a:r>
            <a:r>
              <a:rPr b="1" i="1" lang="sv">
                <a:solidFill>
                  <a:srgbClr val="7FAA56"/>
                </a:solidFill>
              </a:rPr>
              <a:t>green</a:t>
            </a:r>
            <a:r>
              <a:rPr i="1" lang="sv">
                <a:solidFill>
                  <a:srgbClr val="999999"/>
                </a:solidFill>
              </a:rPr>
              <a:t> point pairs</a:t>
            </a:r>
            <a:endParaRPr/>
          </a:p>
        </p:txBody>
      </p:sp>
      <p:sp>
        <p:nvSpPr>
          <p:cNvPr id="273" name="Google Shape;273;p3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II. Implementation</a:t>
            </a:r>
            <a:endParaRPr i="1" sz="1520"/>
          </a:p>
        </p:txBody>
      </p:sp>
      <p:sp>
        <p:nvSpPr>
          <p:cNvPr id="274" name="Google Shape;274;p38"/>
          <p:cNvSpPr txBox="1"/>
          <p:nvPr/>
        </p:nvSpPr>
        <p:spPr>
          <a:xfrm>
            <a:off x="311700" y="4215800"/>
            <a:ext cx="8520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800">
                <a:solidFill>
                  <a:schemeClr val="dk2"/>
                </a:solidFill>
              </a:rPr>
              <a:t>n </a:t>
            </a:r>
            <a:r>
              <a:rPr lang="sv" sz="1800">
                <a:solidFill>
                  <a:schemeClr val="dk2"/>
                </a:solidFill>
              </a:rPr>
              <a:t>∈ {5, 10, 20, 50, 100}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275" name="Google Shape;275;p38"/>
          <p:cNvGrpSpPr/>
          <p:nvPr/>
        </p:nvGrpSpPr>
        <p:grpSpPr>
          <a:xfrm>
            <a:off x="311689" y="2829825"/>
            <a:ext cx="8374800" cy="2244675"/>
            <a:chOff x="311689" y="2829825"/>
            <a:chExt cx="8374800" cy="2244675"/>
          </a:xfrm>
        </p:grpSpPr>
        <p:sp>
          <p:nvSpPr>
            <p:cNvPr id="276" name="Google Shape;276;p38"/>
            <p:cNvSpPr txBox="1"/>
            <p:nvPr/>
          </p:nvSpPr>
          <p:spPr>
            <a:xfrm>
              <a:off x="311689" y="4657500"/>
              <a:ext cx="8374800" cy="41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sv" sz="1000">
                  <a:solidFill>
                    <a:schemeClr val="dk2"/>
                  </a:solidFill>
                </a:rPr>
                <a:t>[1] </a:t>
              </a:r>
              <a:r>
                <a:rPr i="1" lang="sv" sz="1000">
                  <a:solidFill>
                    <a:schemeClr val="dk2"/>
                  </a:solidFill>
                </a:rPr>
                <a:t>Dimension Reduction for Data Visualization</a:t>
              </a:r>
              <a:r>
                <a:rPr lang="sv" sz="1000">
                  <a:solidFill>
                    <a:schemeClr val="dk2"/>
                  </a:solidFill>
                </a:rPr>
                <a:t>, Duke Course Notes, Cynthia Rudin</a:t>
              </a:r>
              <a:endParaRPr sz="1000">
                <a:solidFill>
                  <a:srgbClr val="595959"/>
                </a:solidFill>
              </a:endParaRPr>
            </a:p>
          </p:txBody>
        </p:sp>
        <p:grpSp>
          <p:nvGrpSpPr>
            <p:cNvPr id="277" name="Google Shape;277;p38"/>
            <p:cNvGrpSpPr/>
            <p:nvPr/>
          </p:nvGrpSpPr>
          <p:grpSpPr>
            <a:xfrm>
              <a:off x="1227288" y="2829825"/>
              <a:ext cx="6689423" cy="1466600"/>
              <a:chOff x="1227288" y="2829825"/>
              <a:chExt cx="6689423" cy="1466600"/>
            </a:xfrm>
          </p:grpSpPr>
          <p:pic>
            <p:nvPicPr>
              <p:cNvPr id="278" name="Google Shape;278;p3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227288" y="2829825"/>
                <a:ext cx="6689423" cy="1466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9" name="Google Shape;279;p38"/>
              <p:cNvSpPr txBox="1"/>
              <p:nvPr/>
            </p:nvSpPr>
            <p:spPr>
              <a:xfrm>
                <a:off x="7089625" y="3848825"/>
                <a:ext cx="5004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sv" sz="1800">
                    <a:solidFill>
                      <a:schemeClr val="dk2"/>
                    </a:solidFill>
                  </a:rPr>
                  <a:t>[1]</a:t>
                </a:r>
                <a:endParaRPr sz="1800">
                  <a:solidFill>
                    <a:schemeClr val="dk2"/>
                  </a:solidFill>
                </a:endParaRPr>
              </a:p>
            </p:txBody>
          </p:sp>
        </p:grpSp>
      </p:grpSp>
      <p:sp>
        <p:nvSpPr>
          <p:cNvPr id="280" name="Google Shape;28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Evaluation</a:t>
            </a:r>
            <a:endParaRPr/>
          </a:p>
        </p:txBody>
      </p:sp>
      <p:sp>
        <p:nvSpPr>
          <p:cNvPr id="286" name="Google Shape;286;p39"/>
          <p:cNvSpPr txBox="1"/>
          <p:nvPr>
            <p:ph idx="1" type="body"/>
          </p:nvPr>
        </p:nvSpPr>
        <p:spPr>
          <a:xfrm>
            <a:off x="311700" y="1152475"/>
            <a:ext cx="8520600" cy="29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The final results = the best results of the hyperparameter search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v"/>
              <a:t>(see which </a:t>
            </a:r>
            <a:r>
              <a:rPr i="1" lang="sv"/>
              <a:t>n</a:t>
            </a:r>
            <a:r>
              <a:rPr lang="sv"/>
              <a:t> in the visualizations)</a:t>
            </a:r>
            <a:endParaRPr/>
          </a:p>
        </p:txBody>
      </p:sp>
      <p:sp>
        <p:nvSpPr>
          <p:cNvPr id="287" name="Google Shape;287;p3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II. Implementation</a:t>
            </a:r>
            <a:endParaRPr i="1" sz="1520"/>
          </a:p>
        </p:txBody>
      </p:sp>
      <p:sp>
        <p:nvSpPr>
          <p:cNvPr id="288" name="Google Shape;28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CC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III. Evaluation</a:t>
            </a:r>
            <a:endParaRPr/>
          </a:p>
        </p:txBody>
      </p:sp>
      <p:sp>
        <p:nvSpPr>
          <p:cNvPr id="294" name="Google Shape;29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Local metrics: KNN and SVM accuracy</a:t>
            </a:r>
            <a:endParaRPr/>
          </a:p>
        </p:txBody>
      </p:sp>
      <p:sp>
        <p:nvSpPr>
          <p:cNvPr id="300" name="Google Shape;300;p4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</a:t>
            </a:r>
            <a:r>
              <a:rPr i="1" lang="sv" sz="1520"/>
              <a:t>II. Evaluation</a:t>
            </a:r>
            <a:endParaRPr i="1" sz="1520"/>
          </a:p>
        </p:txBody>
      </p:sp>
      <p:graphicFrame>
        <p:nvGraphicFramePr>
          <p:cNvPr id="301" name="Google Shape;301;p41"/>
          <p:cNvGraphicFramePr/>
          <p:nvPr/>
        </p:nvGraphicFramePr>
        <p:xfrm>
          <a:off x="311700" y="112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{24C8A3EF-D614-4B59-8291-C7E56E6E6F66}</a:tableStyleId>
              </a:tblPr>
              <a:tblGrid>
                <a:gridCol w="1065075"/>
                <a:gridCol w="1065075"/>
                <a:gridCol w="1065075"/>
                <a:gridCol w="1065075"/>
                <a:gridCol w="1065075"/>
                <a:gridCol w="1065075"/>
                <a:gridCol w="1065075"/>
                <a:gridCol w="1065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9E9E9E"/>
                          </a:solidFill>
                        </a:rPr>
                        <a:t>Dataset</a:t>
                      </a:r>
                      <a:endParaRPr b="1"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9E9E9E"/>
                          </a:solidFill>
                        </a:rPr>
                        <a:t>Dimensions</a:t>
                      </a:r>
                      <a:endParaRPr b="1"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sv" sz="1200">
                          <a:solidFill>
                            <a:srgbClr val="9E9E9E"/>
                          </a:solidFill>
                        </a:rPr>
                        <a:t>Size</a:t>
                      </a:r>
                      <a:endParaRPr b="1"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9E9E9E"/>
                          </a:solidFill>
                        </a:rPr>
                        <a:t>Classes</a:t>
                      </a:r>
                      <a:endParaRPr b="1"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chemeClr val="dk1"/>
                          </a:solidFill>
                        </a:rPr>
                        <a:t>KNN: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/>
                        <a:t>UMAP </a:t>
                      </a:r>
                      <a:endParaRPr b="1"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/>
                        <a:t>KNN: </a:t>
                      </a:r>
                      <a:r>
                        <a:rPr b="1" lang="sv" sz="1200"/>
                        <a:t>PaCMAP</a:t>
                      </a:r>
                      <a:endParaRPr b="1" sz="1200"/>
                    </a:p>
                  </a:txBody>
                  <a:tcPr marT="91425" marB="91425" marR="91425" marL="91425"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chemeClr val="dk1"/>
                          </a:solidFill>
                        </a:rPr>
                        <a:t>SVM</a:t>
                      </a:r>
                      <a:r>
                        <a:rPr b="1" lang="sv" sz="1200">
                          <a:solidFill>
                            <a:schemeClr val="dk1"/>
                          </a:solidFill>
                        </a:rPr>
                        <a:t>: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/>
                        <a:t>UMAP </a:t>
                      </a:r>
                      <a:endParaRPr b="1"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/>
                        <a:t>SVM</a:t>
                      </a:r>
                      <a:r>
                        <a:rPr b="1" lang="sv" sz="1200"/>
                        <a:t>: PaCMAP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Iris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4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150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3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0.980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009473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/>
                        <a:t>0.973</a:t>
                      </a:r>
                      <a:endParaRPr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0.973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chemeClr val="dk1"/>
                          </a:solidFill>
                        </a:rPr>
                        <a:t>0.967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Digits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64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1 797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10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sv" sz="1200">
                          <a:solidFill>
                            <a:schemeClr val="dk1"/>
                          </a:solidFill>
                        </a:rPr>
                        <a:t>0.991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0.992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9473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chemeClr val="dk1"/>
                          </a:solidFill>
                        </a:rPr>
                        <a:t>0.982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0.984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MNIST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784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70 000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10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chemeClr val="dk1"/>
                          </a:solidFill>
                        </a:rPr>
                        <a:t>0.969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0.976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9473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/>
                        <a:t>0.967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0.973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FMNIST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784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70 000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10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0.803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009473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sv" sz="1200">
                          <a:solidFill>
                            <a:schemeClr val="dk1"/>
                          </a:solidFill>
                        </a:rPr>
                        <a:t>0.773</a:t>
                      </a:r>
                      <a:endParaRPr sz="1200"/>
                    </a:p>
                  </a:txBody>
                  <a:tcPr marT="91425" marB="91425" marR="91425" marL="91425"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chemeClr val="dk1"/>
                          </a:solidFill>
                        </a:rPr>
                        <a:t>0.742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0.749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CIFAR-10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3 072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60 000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10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0.256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009473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chemeClr val="dk1"/>
                          </a:solidFill>
                        </a:rPr>
                        <a:t>0.235</a:t>
                      </a:r>
                      <a:endParaRPr sz="1200"/>
                    </a:p>
                  </a:txBody>
                  <a:tcPr marT="91425" marB="91425" marR="91425" marL="91425"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sv" sz="1200">
                          <a:solidFill>
                            <a:schemeClr val="dk1"/>
                          </a:solidFill>
                        </a:rPr>
                        <a:t>0.253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0.254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CIFAR-100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3 072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60 000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100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0.088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009473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chemeClr val="dk1"/>
                          </a:solidFill>
                        </a:rPr>
                        <a:t>0.068</a:t>
                      </a:r>
                      <a:endParaRPr sz="1200"/>
                    </a:p>
                  </a:txBody>
                  <a:tcPr marT="91425" marB="91425" marR="91425" marL="91425"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0.076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sv" sz="1200">
                          <a:solidFill>
                            <a:schemeClr val="dk1"/>
                          </a:solidFill>
                        </a:rPr>
                        <a:t>0.074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Spiral3D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3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400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80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chemeClr val="dk1"/>
                          </a:solidFill>
                        </a:rPr>
                        <a:t>0.808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0.818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9473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0.648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chemeClr val="dk1"/>
                          </a:solidFill>
                        </a:rPr>
                        <a:t>0.638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Circle2D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2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100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20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0.830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chemeClr val="dk1"/>
                          </a:solidFill>
                        </a:rPr>
                        <a:t>0.800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0.800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chemeClr val="dk1"/>
                          </a:solidFill>
                        </a:rPr>
                        <a:t>0.770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2" name="Google Shape;30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Dimensionality reduction (DR)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17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High-dimensional space → low-dimensional space (in visualization, 2D/3D)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sv" sz="1600"/>
              <a:t>“The goal of dimension reduction for data visualization is to take </a:t>
            </a:r>
            <a:r>
              <a:rPr b="1" i="1" lang="sv" sz="1600">
                <a:solidFill>
                  <a:srgbClr val="F1CD7A"/>
                </a:solidFill>
              </a:rPr>
              <a:t>high dimensional data</a:t>
            </a:r>
            <a:r>
              <a:rPr i="1" lang="sv" sz="1600"/>
              <a:t> and </a:t>
            </a:r>
            <a:r>
              <a:rPr b="1" i="1" lang="sv" sz="1600">
                <a:solidFill>
                  <a:srgbClr val="F1CD7A"/>
                </a:solidFill>
              </a:rPr>
              <a:t>project it down to 2 or 3 dimensions</a:t>
            </a:r>
            <a:r>
              <a:rPr i="1" lang="sv" sz="1600"/>
              <a:t> </a:t>
            </a:r>
            <a:r>
              <a:rPr b="1" i="1" lang="sv" sz="1600" u="sng">
                <a:solidFill>
                  <a:srgbClr val="F1CD7A"/>
                </a:solidFill>
              </a:rPr>
              <a:t>so that humans can understand its structure</a:t>
            </a:r>
            <a:r>
              <a:rPr i="1" lang="sv" sz="1600"/>
              <a:t>.”</a:t>
            </a:r>
            <a:r>
              <a:rPr lang="sv" sz="1600"/>
              <a:t> [1]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311700" y="4520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sv" sz="1200">
                <a:solidFill>
                  <a:srgbClr val="595959"/>
                </a:solidFill>
              </a:rPr>
              <a:t>[1] </a:t>
            </a:r>
            <a:r>
              <a:rPr i="1" lang="sv" sz="1200">
                <a:solidFill>
                  <a:srgbClr val="595959"/>
                </a:solidFill>
              </a:rPr>
              <a:t>Dimension Reduction for Data Visualization</a:t>
            </a:r>
            <a:r>
              <a:rPr lang="sv" sz="1200">
                <a:solidFill>
                  <a:srgbClr val="595959"/>
                </a:solidFill>
              </a:rPr>
              <a:t>, Duke Course Notes, Cynthia Rudin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Global metrics: Random &amp; centroid triplet accuracy</a:t>
            </a:r>
            <a:endParaRPr/>
          </a:p>
        </p:txBody>
      </p:sp>
      <p:sp>
        <p:nvSpPr>
          <p:cNvPr id="308" name="Google Shape;308;p4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III. Evaluation</a:t>
            </a:r>
            <a:endParaRPr i="1" sz="1520"/>
          </a:p>
        </p:txBody>
      </p:sp>
      <p:graphicFrame>
        <p:nvGraphicFramePr>
          <p:cNvPr id="309" name="Google Shape;309;p42"/>
          <p:cNvGraphicFramePr/>
          <p:nvPr/>
        </p:nvGraphicFramePr>
        <p:xfrm>
          <a:off x="311700" y="112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{24C8A3EF-D614-4B59-8291-C7E56E6E6F66}</a:tableStyleId>
              </a:tblPr>
              <a:tblGrid>
                <a:gridCol w="1065075"/>
                <a:gridCol w="1065075"/>
                <a:gridCol w="1065075"/>
                <a:gridCol w="1065075"/>
                <a:gridCol w="1065075"/>
                <a:gridCol w="1065075"/>
                <a:gridCol w="1065075"/>
                <a:gridCol w="1065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9E9E9E"/>
                          </a:solidFill>
                        </a:rPr>
                        <a:t>Dataset</a:t>
                      </a:r>
                      <a:endParaRPr b="1"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9E9E9E"/>
                          </a:solidFill>
                        </a:rPr>
                        <a:t>Dimensions</a:t>
                      </a:r>
                      <a:endParaRPr b="1"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9E9E9E"/>
                          </a:solidFill>
                        </a:rPr>
                        <a:t>Size</a:t>
                      </a:r>
                      <a:endParaRPr b="1"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9E9E9E"/>
                          </a:solidFill>
                        </a:rPr>
                        <a:t>Classes</a:t>
                      </a:r>
                      <a:endParaRPr b="1"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/>
                        <a:t>Random:</a:t>
                      </a:r>
                      <a:endParaRPr b="1"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/>
                        <a:t>UMAP</a:t>
                      </a:r>
                      <a:endParaRPr b="1"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/>
                        <a:t>Random:</a:t>
                      </a:r>
                      <a:br>
                        <a:rPr b="1" lang="sv" sz="1200"/>
                      </a:br>
                      <a:r>
                        <a:rPr b="1" lang="sv" sz="1200"/>
                        <a:t>PaCMAP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/>
                        <a:t>Centroid:</a:t>
                      </a:r>
                      <a:endParaRPr b="1"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/>
                        <a:t>UMAP</a:t>
                      </a:r>
                      <a:endParaRPr b="1"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/>
                        <a:t>Centroid:</a:t>
                      </a:r>
                      <a:endParaRPr b="1"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/>
                        <a:t>PaCMAP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Iris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4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150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3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/>
                        <a:t>0.905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0.927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1.000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1.000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Digits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64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1 797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10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chemeClr val="dk1"/>
                          </a:solidFill>
                        </a:rPr>
                        <a:t>0.643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0.683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chemeClr val="dk1"/>
                          </a:solidFill>
                        </a:rPr>
                        <a:t>0.763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0.786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MNIST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784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70 000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10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/>
                        <a:t>0.588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0.591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0.798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/>
                        <a:t>0.696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FMNIST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784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70 000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10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0.543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sv" sz="1200">
                          <a:solidFill>
                            <a:schemeClr val="dk1"/>
                          </a:solidFill>
                        </a:rPr>
                        <a:t>0.540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0.871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sv" sz="1200">
                          <a:solidFill>
                            <a:schemeClr val="dk1"/>
                          </a:solidFill>
                        </a:rPr>
                        <a:t>0.859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CIFAR-10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3 072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60 000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10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0.432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0.432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0.946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/>
                        <a:t>0.937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CIFAR-100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3 072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60 000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100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0.440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0.440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0.855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chemeClr val="dk1"/>
                          </a:solidFill>
                        </a:rPr>
                        <a:t>0.851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Spiral3D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3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400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80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chemeClr val="dk1"/>
                          </a:solidFill>
                        </a:rPr>
                        <a:t>0.689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0.700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chemeClr val="dk1"/>
                          </a:solidFill>
                        </a:rPr>
                        <a:t>0.605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0.682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Circle2D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2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100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rgbClr val="9E9E9E"/>
                          </a:solidFill>
                        </a:rPr>
                        <a:t>20</a:t>
                      </a:r>
                      <a:endParaRPr sz="12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chemeClr val="dk1"/>
                          </a:solidFill>
                        </a:rPr>
                        <a:t>0.950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0.990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" sz="1200">
                          <a:solidFill>
                            <a:schemeClr val="dk1"/>
                          </a:solidFill>
                        </a:rPr>
                        <a:t>0.926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200">
                          <a:solidFill>
                            <a:srgbClr val="009473"/>
                          </a:solidFill>
                        </a:rPr>
                        <a:t>0.968</a:t>
                      </a:r>
                      <a:endParaRPr b="1" sz="1200">
                        <a:solidFill>
                          <a:srgbClr val="00947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473">
                        <a:alpha val="196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10" name="Google Shape;31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Comparison of results</a:t>
            </a:r>
            <a:endParaRPr/>
          </a:p>
        </p:txBody>
      </p:sp>
      <p:sp>
        <p:nvSpPr>
          <p:cNvPr id="316" name="Google Shape;316;p43"/>
          <p:cNvSpPr txBox="1"/>
          <p:nvPr>
            <p:ph idx="1" type="body"/>
          </p:nvPr>
        </p:nvSpPr>
        <p:spPr>
          <a:xfrm>
            <a:off x="6704850" y="1017725"/>
            <a:ext cx="2345100" cy="40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For 3 of 4 metrics </a:t>
            </a:r>
            <a:r>
              <a:rPr b="1" lang="sv">
                <a:solidFill>
                  <a:srgbClr val="F1CD7A"/>
                </a:solidFill>
              </a:rPr>
              <a:t>they perform about equally well</a:t>
            </a:r>
            <a:r>
              <a:rPr lang="sv"/>
              <a:t>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v"/>
              <a:t>while for </a:t>
            </a:r>
            <a:r>
              <a:rPr b="1" lang="sv">
                <a:solidFill>
                  <a:srgbClr val="F1CD7A"/>
                </a:solidFill>
              </a:rPr>
              <a:t>random triplet accuracy, PaCMAP is remarkably better</a:t>
            </a:r>
            <a:r>
              <a:rPr lang="sv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sv"/>
              <a:t>Note</a:t>
            </a:r>
            <a:r>
              <a:rPr lang="sv"/>
              <a:t>: The differences in accuracy are often quite small.</a:t>
            </a:r>
            <a:endParaRPr/>
          </a:p>
        </p:txBody>
      </p:sp>
      <p:pic>
        <p:nvPicPr>
          <p:cNvPr id="317" name="Google Shape;317;p4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0" y="1017725"/>
            <a:ext cx="6393171" cy="39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III. Evaluation</a:t>
            </a:r>
            <a:endParaRPr i="1" sz="1520"/>
          </a:p>
        </p:txBody>
      </p:sp>
      <p:sp>
        <p:nvSpPr>
          <p:cNvPr id="319" name="Google Shape;31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007888"/>
            <a:ext cx="4043950" cy="20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00" y="963713"/>
            <a:ext cx="4043950" cy="20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963700"/>
            <a:ext cx="4043950" cy="20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788" y="3007900"/>
            <a:ext cx="4043950" cy="20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Visualization examples: FMNIST dataset</a:t>
            </a:r>
            <a:endParaRPr/>
          </a:p>
        </p:txBody>
      </p:sp>
      <p:sp>
        <p:nvSpPr>
          <p:cNvPr id="329" name="Google Shape;329;p4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III. Evaluation</a:t>
            </a:r>
            <a:endParaRPr i="1" sz="1520"/>
          </a:p>
        </p:txBody>
      </p:sp>
      <p:sp>
        <p:nvSpPr>
          <p:cNvPr id="330" name="Google Shape;33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Visualization examples: KNN accuracy</a:t>
            </a:r>
            <a:endParaRPr/>
          </a:p>
        </p:txBody>
      </p:sp>
      <p:sp>
        <p:nvSpPr>
          <p:cNvPr id="336" name="Google Shape;336;p4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III. Evaluation</a:t>
            </a:r>
            <a:endParaRPr i="1" sz="1520"/>
          </a:p>
        </p:txBody>
      </p:sp>
      <p:pic>
        <p:nvPicPr>
          <p:cNvPr id="337" name="Google Shape;3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00" y="963700"/>
            <a:ext cx="4043925" cy="20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25" y="963725"/>
            <a:ext cx="4043925" cy="20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813" y="3007888"/>
            <a:ext cx="4043900" cy="20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37" y="3007900"/>
            <a:ext cx="4043900" cy="20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6"/>
          <p:cNvPicPr preferRelativeResize="0"/>
          <p:nvPr/>
        </p:nvPicPr>
        <p:blipFill rotWithShape="1">
          <a:blip r:embed="rId3">
            <a:alphaModFix/>
          </a:blip>
          <a:srcRect b="12935" l="21252" r="17570" t="3661"/>
          <a:stretch/>
        </p:blipFill>
        <p:spPr>
          <a:xfrm>
            <a:off x="334150" y="1247100"/>
            <a:ext cx="3250325" cy="33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Spiral3D dataset: Local preservation</a:t>
            </a:r>
            <a:endParaRPr/>
          </a:p>
        </p:txBody>
      </p:sp>
      <p:sp>
        <p:nvSpPr>
          <p:cNvPr id="348" name="Google Shape;348;p4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III. Evaluation</a:t>
            </a:r>
            <a:endParaRPr i="1" sz="1520"/>
          </a:p>
        </p:txBody>
      </p:sp>
      <p:grpSp>
        <p:nvGrpSpPr>
          <p:cNvPr id="349" name="Google Shape;349;p46"/>
          <p:cNvGrpSpPr/>
          <p:nvPr/>
        </p:nvGrpSpPr>
        <p:grpSpPr>
          <a:xfrm>
            <a:off x="3451275" y="690163"/>
            <a:ext cx="5497300" cy="4104288"/>
            <a:chOff x="3451275" y="690163"/>
            <a:chExt cx="5497300" cy="4104288"/>
          </a:xfrm>
        </p:grpSpPr>
        <p:cxnSp>
          <p:nvCxnSpPr>
            <p:cNvPr id="350" name="Google Shape;350;p46"/>
            <p:cNvCxnSpPr/>
            <p:nvPr/>
          </p:nvCxnSpPr>
          <p:spPr>
            <a:xfrm flipH="1">
              <a:off x="7708500" y="1253675"/>
              <a:ext cx="318900" cy="327600"/>
            </a:xfrm>
            <a:prstGeom prst="straightConnector1">
              <a:avLst/>
            </a:prstGeom>
            <a:noFill/>
            <a:ln cap="flat" cmpd="sng" w="28575">
              <a:solidFill>
                <a:srgbClr val="F1CD7A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351" name="Google Shape;351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51275" y="1549113"/>
              <a:ext cx="5438400" cy="27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46"/>
            <p:cNvSpPr txBox="1"/>
            <p:nvPr/>
          </p:nvSpPr>
          <p:spPr>
            <a:xfrm>
              <a:off x="7419475" y="690163"/>
              <a:ext cx="15291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v">
                  <a:solidFill>
                    <a:srgbClr val="F1CD7A"/>
                  </a:solidFill>
                </a:rPr>
                <a:t>Same plot for SVM accuracy</a:t>
              </a:r>
              <a:endParaRPr>
                <a:solidFill>
                  <a:srgbClr val="F1CD7A"/>
                </a:solidFill>
              </a:endParaRPr>
            </a:p>
          </p:txBody>
        </p:sp>
        <p:sp>
          <p:nvSpPr>
            <p:cNvPr id="353" name="Google Shape;353;p46"/>
            <p:cNvSpPr txBox="1"/>
            <p:nvPr/>
          </p:nvSpPr>
          <p:spPr>
            <a:xfrm>
              <a:off x="3627225" y="4264050"/>
              <a:ext cx="25395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v">
                  <a:solidFill>
                    <a:schemeClr val="dk2"/>
                  </a:solidFill>
                </a:rPr>
                <a:t>KNN accuracy: 0.808</a:t>
              </a:r>
              <a:endParaRPr>
                <a:solidFill>
                  <a:schemeClr val="dk2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v">
                  <a:solidFill>
                    <a:schemeClr val="dk2"/>
                  </a:solidFill>
                </a:rPr>
                <a:t>SVM accuracy: </a:t>
              </a:r>
              <a:r>
                <a:rPr b="1" lang="sv">
                  <a:solidFill>
                    <a:srgbClr val="009473"/>
                  </a:solidFill>
                </a:rPr>
                <a:t>0.648</a:t>
              </a:r>
              <a:r>
                <a:rPr lang="sv">
                  <a:solidFill>
                    <a:schemeClr val="dk2"/>
                  </a:solidFill>
                </a:rPr>
                <a:t> 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54" name="Google Shape;354;p46"/>
            <p:cNvSpPr txBox="1"/>
            <p:nvPr/>
          </p:nvSpPr>
          <p:spPr>
            <a:xfrm>
              <a:off x="6209475" y="4264050"/>
              <a:ext cx="25395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v">
                  <a:solidFill>
                    <a:schemeClr val="dk2"/>
                  </a:solidFill>
                </a:rPr>
                <a:t>KNN accuracy: </a:t>
              </a:r>
              <a:r>
                <a:rPr b="1" lang="sv">
                  <a:solidFill>
                    <a:srgbClr val="009473"/>
                  </a:solidFill>
                </a:rPr>
                <a:t>0.818</a:t>
              </a:r>
              <a:endParaRPr>
                <a:solidFill>
                  <a:schemeClr val="dk2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v">
                  <a:solidFill>
                    <a:schemeClr val="dk2"/>
                  </a:solidFill>
                </a:rPr>
                <a:t>SVM accuracy: 0.638 </a:t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55" name="Google Shape;35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863" y="3025900"/>
            <a:ext cx="4016375" cy="20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863" y="1017725"/>
            <a:ext cx="4016375" cy="20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7"/>
          <p:cNvPicPr preferRelativeResize="0"/>
          <p:nvPr/>
        </p:nvPicPr>
        <p:blipFill rotWithShape="1">
          <a:blip r:embed="rId5">
            <a:alphaModFix/>
          </a:blip>
          <a:srcRect b="9206" l="18042" r="13897" t="0"/>
          <a:stretch/>
        </p:blipFill>
        <p:spPr>
          <a:xfrm>
            <a:off x="378000" y="1101275"/>
            <a:ext cx="3467424" cy="34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Spiral3D dataset: Global preservation</a:t>
            </a:r>
            <a:endParaRPr/>
          </a:p>
        </p:txBody>
      </p:sp>
      <p:sp>
        <p:nvSpPr>
          <p:cNvPr id="364" name="Google Shape;364;p4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III. Evaluation</a:t>
            </a:r>
            <a:endParaRPr i="1" sz="1520"/>
          </a:p>
        </p:txBody>
      </p:sp>
      <p:pic>
        <p:nvPicPr>
          <p:cNvPr id="365" name="Google Shape;365;p47"/>
          <p:cNvPicPr preferRelativeResize="0"/>
          <p:nvPr/>
        </p:nvPicPr>
        <p:blipFill rotWithShape="1">
          <a:blip r:embed="rId6">
            <a:alphaModFix/>
          </a:blip>
          <a:srcRect b="12935" l="21252" r="17570" t="3661"/>
          <a:stretch/>
        </p:blipFill>
        <p:spPr>
          <a:xfrm>
            <a:off x="334150" y="1247100"/>
            <a:ext cx="3250325" cy="33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7"/>
          <p:cNvSpPr txBox="1"/>
          <p:nvPr/>
        </p:nvSpPr>
        <p:spPr>
          <a:xfrm>
            <a:off x="4784250" y="1462750"/>
            <a:ext cx="81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2"/>
                </a:solidFill>
              </a:rPr>
              <a:t>0.543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7" name="Google Shape;367;p47"/>
          <p:cNvSpPr txBox="1"/>
          <p:nvPr/>
        </p:nvSpPr>
        <p:spPr>
          <a:xfrm>
            <a:off x="6756375" y="2352300"/>
            <a:ext cx="81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2"/>
                </a:solidFill>
              </a:rPr>
              <a:t>0.540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8" name="Google Shape;368;p47"/>
          <p:cNvSpPr txBox="1"/>
          <p:nvPr/>
        </p:nvSpPr>
        <p:spPr>
          <a:xfrm>
            <a:off x="4815350" y="3470925"/>
            <a:ext cx="81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2"/>
                </a:solidFill>
              </a:rPr>
              <a:t>0.871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9" name="Google Shape;369;p47"/>
          <p:cNvSpPr txBox="1"/>
          <p:nvPr/>
        </p:nvSpPr>
        <p:spPr>
          <a:xfrm>
            <a:off x="7522925" y="4495275"/>
            <a:ext cx="81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2"/>
                </a:solidFill>
              </a:rPr>
              <a:t>0.859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0" name="Google Shape;37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5425"/>
            <a:ext cx="4157275" cy="311794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Circle2D dataset</a:t>
            </a:r>
            <a:endParaRPr/>
          </a:p>
        </p:txBody>
      </p:sp>
      <p:sp>
        <p:nvSpPr>
          <p:cNvPr id="377" name="Google Shape;377;p4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III. Evaluation</a:t>
            </a:r>
            <a:endParaRPr i="1" sz="1520"/>
          </a:p>
        </p:txBody>
      </p:sp>
      <p:pic>
        <p:nvPicPr>
          <p:cNvPr id="378" name="Google Shape;37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5875" y="1653405"/>
            <a:ext cx="2669625" cy="1334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5875" y="3140598"/>
            <a:ext cx="2669625" cy="133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6225" y="1653400"/>
            <a:ext cx="2669625" cy="1334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6225" y="3140602"/>
            <a:ext cx="2669625" cy="1334798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8"/>
          <p:cNvSpPr txBox="1"/>
          <p:nvPr/>
        </p:nvSpPr>
        <p:spPr>
          <a:xfrm>
            <a:off x="4048800" y="2198200"/>
            <a:ext cx="81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2"/>
                </a:solidFill>
              </a:rPr>
              <a:t>0.830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3" name="Google Shape;383;p48"/>
          <p:cNvSpPr txBox="1"/>
          <p:nvPr/>
        </p:nvSpPr>
        <p:spPr>
          <a:xfrm>
            <a:off x="5391600" y="2198200"/>
            <a:ext cx="81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2"/>
                </a:solidFill>
              </a:rPr>
              <a:t>0.800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4" name="Google Shape;384;p48"/>
          <p:cNvSpPr txBox="1"/>
          <p:nvPr/>
        </p:nvSpPr>
        <p:spPr>
          <a:xfrm>
            <a:off x="6666150" y="2198200"/>
            <a:ext cx="81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2"/>
                </a:solidFill>
              </a:rPr>
              <a:t>0.800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5" name="Google Shape;385;p48"/>
          <p:cNvSpPr txBox="1"/>
          <p:nvPr/>
        </p:nvSpPr>
        <p:spPr>
          <a:xfrm>
            <a:off x="7940700" y="2198200"/>
            <a:ext cx="81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2"/>
                </a:solidFill>
              </a:rPr>
              <a:t>0.770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6" name="Google Shape;386;p48"/>
          <p:cNvSpPr txBox="1"/>
          <p:nvPr/>
        </p:nvSpPr>
        <p:spPr>
          <a:xfrm>
            <a:off x="4048800" y="3662300"/>
            <a:ext cx="81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2"/>
                </a:solidFill>
              </a:rPr>
              <a:t>0.950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7" name="Google Shape;387;p48"/>
          <p:cNvSpPr txBox="1"/>
          <p:nvPr/>
        </p:nvSpPr>
        <p:spPr>
          <a:xfrm>
            <a:off x="5391600" y="3662300"/>
            <a:ext cx="81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2"/>
                </a:solidFill>
              </a:rPr>
              <a:t>0.990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8" name="Google Shape;388;p48"/>
          <p:cNvSpPr txBox="1"/>
          <p:nvPr/>
        </p:nvSpPr>
        <p:spPr>
          <a:xfrm>
            <a:off x="6666150" y="3662300"/>
            <a:ext cx="81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2"/>
                </a:solidFill>
              </a:rPr>
              <a:t>0.926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9" name="Google Shape;389;p48"/>
          <p:cNvSpPr txBox="1"/>
          <p:nvPr/>
        </p:nvSpPr>
        <p:spPr>
          <a:xfrm>
            <a:off x="7940700" y="3662300"/>
            <a:ext cx="81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2"/>
                </a:solidFill>
              </a:rPr>
              <a:t>0.968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0" name="Google Shape;39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Conclusion</a:t>
            </a:r>
            <a:endParaRPr/>
          </a:p>
        </p:txBody>
      </p:sp>
      <p:sp>
        <p:nvSpPr>
          <p:cNvPr id="396" name="Google Shape;396;p49"/>
          <p:cNvSpPr/>
          <p:nvPr/>
        </p:nvSpPr>
        <p:spPr>
          <a:xfrm>
            <a:off x="311800" y="1065900"/>
            <a:ext cx="8520600" cy="2638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9"/>
          <p:cNvSpPr txBox="1"/>
          <p:nvPr>
            <p:ph idx="1" type="body"/>
          </p:nvPr>
        </p:nvSpPr>
        <p:spPr>
          <a:xfrm>
            <a:off x="498925" y="1152475"/>
            <a:ext cx="8333400" cy="24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200"/>
              <a:t>How does the performance of </a:t>
            </a:r>
            <a:r>
              <a:rPr b="1" lang="sv" sz="2200"/>
              <a:t>UMAP</a:t>
            </a:r>
            <a:r>
              <a:rPr lang="sv" sz="2200"/>
              <a:t> compare to </a:t>
            </a:r>
            <a:r>
              <a:rPr b="1" lang="sv" sz="2200"/>
              <a:t>PaCMAP</a:t>
            </a:r>
            <a:r>
              <a:rPr lang="sv" sz="2200"/>
              <a:t> </a:t>
            </a:r>
            <a:br>
              <a:rPr lang="sv" sz="2200"/>
            </a:br>
            <a:r>
              <a:rPr lang="sv" sz="2200"/>
              <a:t>in </a:t>
            </a:r>
            <a:r>
              <a:rPr b="1" lang="sv" sz="2200"/>
              <a:t>local and global structures</a:t>
            </a:r>
            <a:r>
              <a:rPr lang="sv" sz="2200"/>
              <a:t>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v" sz="1700">
                <a:solidFill>
                  <a:srgbClr val="B1B1B1"/>
                </a:solidFill>
              </a:rPr>
              <a:t>The </a:t>
            </a:r>
            <a:r>
              <a:rPr b="1" lang="sv" sz="1700">
                <a:solidFill>
                  <a:srgbClr val="B1B1B1"/>
                </a:solidFill>
              </a:rPr>
              <a:t>evaluation</a:t>
            </a:r>
            <a:r>
              <a:rPr lang="sv" sz="1700">
                <a:solidFill>
                  <a:srgbClr val="B1B1B1"/>
                </a:solidFill>
              </a:rPr>
              <a:t> will be based on </a:t>
            </a:r>
            <a:r>
              <a:rPr b="1" i="1" lang="sv" sz="1700">
                <a:solidFill>
                  <a:srgbClr val="B1B1B1"/>
                </a:solidFill>
              </a:rPr>
              <a:t>KNN accuracy</a:t>
            </a:r>
            <a:r>
              <a:rPr lang="sv" sz="1700">
                <a:solidFill>
                  <a:srgbClr val="B1B1B1"/>
                </a:solidFill>
              </a:rPr>
              <a:t> and </a:t>
            </a:r>
            <a:r>
              <a:rPr b="1" i="1" lang="sv" sz="1700">
                <a:solidFill>
                  <a:srgbClr val="B1B1B1"/>
                </a:solidFill>
              </a:rPr>
              <a:t>SVM accuracy</a:t>
            </a:r>
            <a:r>
              <a:rPr lang="sv" sz="1700">
                <a:solidFill>
                  <a:srgbClr val="B1B1B1"/>
                </a:solidFill>
              </a:rPr>
              <a:t> </a:t>
            </a:r>
            <a:br>
              <a:rPr lang="sv" sz="1700">
                <a:solidFill>
                  <a:srgbClr val="B1B1B1"/>
                </a:solidFill>
              </a:rPr>
            </a:br>
            <a:r>
              <a:rPr lang="sv" sz="1700">
                <a:solidFill>
                  <a:srgbClr val="B1B1B1"/>
                </a:solidFill>
              </a:rPr>
              <a:t>for </a:t>
            </a:r>
            <a:r>
              <a:rPr b="1" lang="sv" sz="1700">
                <a:solidFill>
                  <a:srgbClr val="B1B1B1"/>
                </a:solidFill>
              </a:rPr>
              <a:t>local structure preservation</a:t>
            </a:r>
            <a:r>
              <a:rPr lang="sv" sz="1700">
                <a:solidFill>
                  <a:srgbClr val="B1B1B1"/>
                </a:solidFill>
              </a:rPr>
              <a:t>, </a:t>
            </a:r>
            <a:endParaRPr sz="1700">
              <a:solidFill>
                <a:srgbClr val="B1B1B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v" sz="1700">
                <a:solidFill>
                  <a:srgbClr val="B1B1B1"/>
                </a:solidFill>
              </a:rPr>
              <a:t>and </a:t>
            </a:r>
            <a:r>
              <a:rPr b="1" i="1" lang="sv" sz="1700">
                <a:solidFill>
                  <a:srgbClr val="B1B1B1"/>
                </a:solidFill>
              </a:rPr>
              <a:t>random triplet accuracy</a:t>
            </a:r>
            <a:r>
              <a:rPr lang="sv" sz="1700">
                <a:solidFill>
                  <a:srgbClr val="B1B1B1"/>
                </a:solidFill>
              </a:rPr>
              <a:t> and </a:t>
            </a:r>
            <a:r>
              <a:rPr b="1" i="1" lang="sv" sz="1700">
                <a:solidFill>
                  <a:srgbClr val="B1B1B1"/>
                </a:solidFill>
              </a:rPr>
              <a:t>centroid triplet accuracy</a:t>
            </a:r>
            <a:r>
              <a:rPr lang="sv" sz="1700">
                <a:solidFill>
                  <a:srgbClr val="B1B1B1"/>
                </a:solidFill>
              </a:rPr>
              <a:t> </a:t>
            </a:r>
            <a:br>
              <a:rPr lang="sv" sz="1700">
                <a:solidFill>
                  <a:srgbClr val="B1B1B1"/>
                </a:solidFill>
              </a:rPr>
            </a:br>
            <a:r>
              <a:rPr lang="sv" sz="1700">
                <a:solidFill>
                  <a:srgbClr val="B1B1B1"/>
                </a:solidFill>
              </a:rPr>
              <a:t>for </a:t>
            </a:r>
            <a:r>
              <a:rPr b="1" lang="sv" sz="1700">
                <a:solidFill>
                  <a:srgbClr val="B1B1B1"/>
                </a:solidFill>
              </a:rPr>
              <a:t>global structure preservation</a:t>
            </a:r>
            <a:r>
              <a:rPr lang="sv" sz="1700">
                <a:solidFill>
                  <a:srgbClr val="B1B1B1"/>
                </a:solidFill>
              </a:rPr>
              <a:t>.</a:t>
            </a:r>
            <a:endParaRPr/>
          </a:p>
        </p:txBody>
      </p:sp>
      <p:sp>
        <p:nvSpPr>
          <p:cNvPr id="398" name="Google Shape;398;p49"/>
          <p:cNvSpPr txBox="1"/>
          <p:nvPr/>
        </p:nvSpPr>
        <p:spPr>
          <a:xfrm>
            <a:off x="311800" y="3752275"/>
            <a:ext cx="85206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D7A"/>
              </a:buClr>
              <a:buSzPts val="1800"/>
              <a:buChar char="●"/>
            </a:pPr>
            <a:r>
              <a:rPr b="1" lang="sv" sz="1800">
                <a:solidFill>
                  <a:srgbClr val="F1CD7A"/>
                </a:solidFill>
              </a:rPr>
              <a:t>In my study, the algorithms generally perform equally well, except for random triplet accuracy where PaCMAP was better</a:t>
            </a:r>
            <a:endParaRPr b="1" sz="1800">
              <a:solidFill>
                <a:srgbClr val="F1CD7A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D7A"/>
              </a:buClr>
              <a:buSzPts val="1800"/>
              <a:buChar char="●"/>
            </a:pPr>
            <a:r>
              <a:rPr b="1" lang="sv" sz="1800">
                <a:solidFill>
                  <a:srgbClr val="F1CD7A"/>
                </a:solidFill>
              </a:rPr>
              <a:t>However, the method would need to be refined → Future work</a:t>
            </a:r>
            <a:endParaRPr b="1" sz="1800">
              <a:solidFill>
                <a:srgbClr val="F1CD7A"/>
              </a:solidFill>
            </a:endParaRPr>
          </a:p>
        </p:txBody>
      </p:sp>
      <p:sp>
        <p:nvSpPr>
          <p:cNvPr id="399" name="Google Shape;39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Future work</a:t>
            </a:r>
            <a:endParaRPr/>
          </a:p>
        </p:txBody>
      </p:sp>
      <p:sp>
        <p:nvSpPr>
          <p:cNvPr id="405" name="Google Shape;405;p50"/>
          <p:cNvSpPr txBox="1"/>
          <p:nvPr>
            <p:ph idx="1" type="body"/>
          </p:nvPr>
        </p:nvSpPr>
        <p:spPr>
          <a:xfrm>
            <a:off x="311700" y="1152475"/>
            <a:ext cx="8520600" cy="3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sv">
                <a:solidFill>
                  <a:srgbClr val="F1CD7A"/>
                </a:solidFill>
              </a:rPr>
              <a:t>More careful hyperparameter search</a:t>
            </a:r>
            <a:r>
              <a:rPr lang="sv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Coarse to fine search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Wider range (now I only perform coarse search in range 5-100)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Experiment with more hyperparameters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sv"/>
              <a:t>Initialization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sv"/>
              <a:t>Number of optimization epochs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sv"/>
              <a:t>Mid-near and further point ratio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sv"/>
              <a:t>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Due to randomness in algorithms and evaluation: </a:t>
            </a:r>
            <a:br>
              <a:rPr lang="sv"/>
            </a:br>
            <a:r>
              <a:rPr b="1" lang="sv">
                <a:solidFill>
                  <a:srgbClr val="F1CD7A"/>
                </a:solidFill>
              </a:rPr>
              <a:t>Average several measurements</a:t>
            </a:r>
            <a:r>
              <a:rPr lang="sv"/>
              <a:t> to get the metric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Now, I only use one random seed and measure once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…but it takes a long time to run big datasets, so that’s for another larger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Experiments on a </a:t>
            </a:r>
            <a:r>
              <a:rPr b="1" lang="sv">
                <a:solidFill>
                  <a:srgbClr val="F1CD7A"/>
                </a:solidFill>
              </a:rPr>
              <a:t>vast number of datasets</a:t>
            </a:r>
            <a:r>
              <a:rPr lang="sv"/>
              <a:t> of different sizes etc. to be able to generalize conclusions</a:t>
            </a:r>
            <a:endParaRPr/>
          </a:p>
        </p:txBody>
      </p:sp>
      <p:sp>
        <p:nvSpPr>
          <p:cNvPr id="406" name="Google Shape;40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DAAC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Learn more about the project</a:t>
            </a:r>
            <a:endParaRPr/>
          </a:p>
        </p:txBody>
      </p:sp>
      <p:sp>
        <p:nvSpPr>
          <p:cNvPr id="412" name="Google Shape;412;p51"/>
          <p:cNvSpPr txBox="1"/>
          <p:nvPr/>
        </p:nvSpPr>
        <p:spPr>
          <a:xfrm>
            <a:off x="311700" y="4028350"/>
            <a:ext cx="85206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2"/>
                </a:solidFill>
              </a:rPr>
              <a:t>Linnéa Gustafsson, </a:t>
            </a:r>
            <a:r>
              <a:rPr lang="sv" sz="1800" u="sng">
                <a:solidFill>
                  <a:schemeClr val="hlink"/>
                </a:solidFill>
                <a:hlinkClick r:id="rId3"/>
              </a:rPr>
              <a:t>linneag2@kth.se</a:t>
            </a:r>
            <a:r>
              <a:rPr lang="sv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6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2"/>
                </a:solidFill>
              </a:rPr>
              <a:t>DD2470 Advanced Topics in Visualization and Computer Graphics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60"/>
              </a:spcBef>
              <a:spcAft>
                <a:spcPts val="60"/>
              </a:spcAft>
              <a:buNone/>
            </a:pPr>
            <a:r>
              <a:rPr lang="sv">
                <a:solidFill>
                  <a:schemeClr val="dk2"/>
                </a:solidFill>
              </a:rPr>
              <a:t>KTH Royal Institute of Technology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13" name="Google Shape;41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50" y="1494775"/>
            <a:ext cx="1636875" cy="16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2525" y="1494775"/>
            <a:ext cx="1636875" cy="16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4700" y="1494775"/>
            <a:ext cx="1636875" cy="16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6875" y="1494813"/>
            <a:ext cx="1636800" cy="16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1"/>
          <p:cNvSpPr txBox="1"/>
          <p:nvPr/>
        </p:nvSpPr>
        <p:spPr>
          <a:xfrm>
            <a:off x="480388" y="3131650"/>
            <a:ext cx="16368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2"/>
                </a:solidFill>
              </a:rPr>
              <a:t>Slides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8" name="Google Shape;418;p51"/>
          <p:cNvSpPr txBox="1"/>
          <p:nvPr/>
        </p:nvSpPr>
        <p:spPr>
          <a:xfrm>
            <a:off x="2494265" y="3131650"/>
            <a:ext cx="19734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2"/>
                </a:solidFill>
              </a:rPr>
              <a:t>GitHub repository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9" name="Google Shape;419;p51"/>
          <p:cNvSpPr txBox="1"/>
          <p:nvPr/>
        </p:nvSpPr>
        <p:spPr>
          <a:xfrm>
            <a:off x="4898138" y="3131650"/>
            <a:ext cx="15300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2"/>
                </a:solidFill>
              </a:rPr>
              <a:t>UMAP paper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20" name="Google Shape;420;p51"/>
          <p:cNvSpPr txBox="1"/>
          <p:nvPr/>
        </p:nvSpPr>
        <p:spPr>
          <a:xfrm>
            <a:off x="6958925" y="3131650"/>
            <a:ext cx="17727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2"/>
                </a:solidFill>
              </a:rPr>
              <a:t>PaCMAP</a:t>
            </a:r>
            <a:r>
              <a:rPr lang="sv" sz="1800">
                <a:solidFill>
                  <a:schemeClr val="dk2"/>
                </a:solidFill>
              </a:rPr>
              <a:t> paper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21" name="Google Shape;421;p5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UMAP vs PaCMAP</a:t>
            </a:r>
            <a:endParaRPr i="1" sz="1520"/>
          </a:p>
        </p:txBody>
      </p:sp>
      <p:sp>
        <p:nvSpPr>
          <p:cNvPr id="422" name="Google Shape;42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CC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Now, let’s begin the presentation:</a:t>
            </a:r>
            <a:endParaRPr/>
          </a:p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CC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AutoNum type="romanUcPeriod"/>
            </a:pPr>
            <a:r>
              <a:rPr lang="sv"/>
              <a:t>Research question</a:t>
            </a:r>
            <a:endParaRPr/>
          </a:p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/>
          <p:nvPr/>
        </p:nvSpPr>
        <p:spPr>
          <a:xfrm>
            <a:off x="311800" y="1065900"/>
            <a:ext cx="8520600" cy="2638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The question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498925" y="1152475"/>
            <a:ext cx="8333400" cy="24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200"/>
              <a:t>How does the performance of </a:t>
            </a:r>
            <a:r>
              <a:rPr b="1" lang="sv" sz="2200"/>
              <a:t>UMAP</a:t>
            </a:r>
            <a:r>
              <a:rPr lang="sv" sz="2200"/>
              <a:t> compare to </a:t>
            </a:r>
            <a:r>
              <a:rPr b="1" lang="sv" sz="2200"/>
              <a:t>PaCMAP</a:t>
            </a:r>
            <a:r>
              <a:rPr lang="sv" sz="2200"/>
              <a:t> </a:t>
            </a:r>
            <a:br>
              <a:rPr lang="sv" sz="2200"/>
            </a:br>
            <a:r>
              <a:rPr lang="sv" sz="2200"/>
              <a:t>in </a:t>
            </a:r>
            <a:r>
              <a:rPr b="1" lang="sv" sz="2200"/>
              <a:t>preserving local and global structures</a:t>
            </a:r>
            <a:r>
              <a:rPr lang="sv" sz="2200"/>
              <a:t>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v" sz="1700">
                <a:solidFill>
                  <a:srgbClr val="B1B1B1"/>
                </a:solidFill>
              </a:rPr>
              <a:t>The </a:t>
            </a:r>
            <a:r>
              <a:rPr b="1" lang="sv" sz="1700">
                <a:solidFill>
                  <a:srgbClr val="B1B1B1"/>
                </a:solidFill>
              </a:rPr>
              <a:t>evaluation</a:t>
            </a:r>
            <a:r>
              <a:rPr lang="sv" sz="1700">
                <a:solidFill>
                  <a:srgbClr val="B1B1B1"/>
                </a:solidFill>
              </a:rPr>
              <a:t> will be based on </a:t>
            </a:r>
            <a:r>
              <a:rPr b="1" i="1" lang="sv" sz="1700">
                <a:solidFill>
                  <a:srgbClr val="B1B1B1"/>
                </a:solidFill>
              </a:rPr>
              <a:t>KNN accuracy</a:t>
            </a:r>
            <a:r>
              <a:rPr lang="sv" sz="1700">
                <a:solidFill>
                  <a:srgbClr val="B1B1B1"/>
                </a:solidFill>
              </a:rPr>
              <a:t> and </a:t>
            </a:r>
            <a:r>
              <a:rPr b="1" i="1" lang="sv" sz="1700">
                <a:solidFill>
                  <a:srgbClr val="B1B1B1"/>
                </a:solidFill>
              </a:rPr>
              <a:t>SVM accuracy</a:t>
            </a:r>
            <a:r>
              <a:rPr lang="sv" sz="1700">
                <a:solidFill>
                  <a:srgbClr val="B1B1B1"/>
                </a:solidFill>
              </a:rPr>
              <a:t> </a:t>
            </a:r>
            <a:br>
              <a:rPr lang="sv" sz="1700">
                <a:solidFill>
                  <a:srgbClr val="B1B1B1"/>
                </a:solidFill>
              </a:rPr>
            </a:br>
            <a:r>
              <a:rPr lang="sv" sz="1700">
                <a:solidFill>
                  <a:srgbClr val="B1B1B1"/>
                </a:solidFill>
              </a:rPr>
              <a:t>for </a:t>
            </a:r>
            <a:r>
              <a:rPr b="1" lang="sv" sz="1700">
                <a:solidFill>
                  <a:srgbClr val="B1B1B1"/>
                </a:solidFill>
              </a:rPr>
              <a:t>local structure preservation</a:t>
            </a:r>
            <a:r>
              <a:rPr lang="sv" sz="1700">
                <a:solidFill>
                  <a:srgbClr val="B1B1B1"/>
                </a:solidFill>
              </a:rPr>
              <a:t>, </a:t>
            </a:r>
            <a:endParaRPr sz="1700">
              <a:solidFill>
                <a:srgbClr val="B1B1B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v" sz="1700">
                <a:solidFill>
                  <a:srgbClr val="B1B1B1"/>
                </a:solidFill>
              </a:rPr>
              <a:t>and </a:t>
            </a:r>
            <a:r>
              <a:rPr b="1" i="1" lang="sv" sz="1700">
                <a:solidFill>
                  <a:srgbClr val="B1B1B1"/>
                </a:solidFill>
              </a:rPr>
              <a:t>random triplet accuracy</a:t>
            </a:r>
            <a:r>
              <a:rPr lang="sv" sz="1700">
                <a:solidFill>
                  <a:srgbClr val="B1B1B1"/>
                </a:solidFill>
              </a:rPr>
              <a:t> and </a:t>
            </a:r>
            <a:r>
              <a:rPr b="1" i="1" lang="sv" sz="1700">
                <a:solidFill>
                  <a:srgbClr val="B1B1B1"/>
                </a:solidFill>
              </a:rPr>
              <a:t>centroid triplet accuracy</a:t>
            </a:r>
            <a:r>
              <a:rPr lang="sv" sz="1700">
                <a:solidFill>
                  <a:srgbClr val="B1B1B1"/>
                </a:solidFill>
              </a:rPr>
              <a:t> </a:t>
            </a:r>
            <a:br>
              <a:rPr lang="sv" sz="1700">
                <a:solidFill>
                  <a:srgbClr val="B1B1B1"/>
                </a:solidFill>
              </a:rPr>
            </a:br>
            <a:r>
              <a:rPr lang="sv" sz="1700">
                <a:solidFill>
                  <a:srgbClr val="B1B1B1"/>
                </a:solidFill>
              </a:rPr>
              <a:t>for </a:t>
            </a:r>
            <a:r>
              <a:rPr b="1" lang="sv" sz="1700">
                <a:solidFill>
                  <a:srgbClr val="B1B1B1"/>
                </a:solidFill>
              </a:rPr>
              <a:t>global structure preservation</a:t>
            </a:r>
            <a:r>
              <a:rPr lang="sv" sz="1700">
                <a:solidFill>
                  <a:srgbClr val="B1B1B1"/>
                </a:solidFill>
              </a:rPr>
              <a:t>.</a:t>
            </a:r>
            <a:endParaRPr/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I. Research question</a:t>
            </a:r>
            <a:endParaRPr i="1" sz="1520"/>
          </a:p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/>
          <p:nvPr/>
        </p:nvSpPr>
        <p:spPr>
          <a:xfrm>
            <a:off x="311800" y="1065900"/>
            <a:ext cx="8520600" cy="2638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The question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498925" y="1152475"/>
            <a:ext cx="8333400" cy="24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200"/>
              <a:t>How does the performance of </a:t>
            </a:r>
            <a:r>
              <a:rPr b="1" lang="sv" sz="2200"/>
              <a:t>UMAP</a:t>
            </a:r>
            <a:r>
              <a:rPr lang="sv" sz="2200"/>
              <a:t> compare to </a:t>
            </a:r>
            <a:r>
              <a:rPr b="1" lang="sv" sz="2200"/>
              <a:t>PaCMAP</a:t>
            </a:r>
            <a:r>
              <a:rPr lang="sv" sz="2200"/>
              <a:t> </a:t>
            </a:r>
            <a:br>
              <a:rPr lang="sv" sz="2200"/>
            </a:br>
            <a:r>
              <a:rPr lang="sv" sz="2200"/>
              <a:t>in </a:t>
            </a:r>
            <a:r>
              <a:rPr b="1" lang="sv" sz="2200"/>
              <a:t>preserving local and global structures</a:t>
            </a:r>
            <a:r>
              <a:rPr lang="sv" sz="2200"/>
              <a:t>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v" sz="1700">
                <a:solidFill>
                  <a:srgbClr val="B1B1B1"/>
                </a:solidFill>
              </a:rPr>
              <a:t>The </a:t>
            </a:r>
            <a:r>
              <a:rPr b="1" lang="sv" sz="1700">
                <a:solidFill>
                  <a:srgbClr val="B1B1B1"/>
                </a:solidFill>
              </a:rPr>
              <a:t>evaluation</a:t>
            </a:r>
            <a:r>
              <a:rPr lang="sv" sz="1700">
                <a:solidFill>
                  <a:srgbClr val="B1B1B1"/>
                </a:solidFill>
              </a:rPr>
              <a:t> will be based on </a:t>
            </a:r>
            <a:r>
              <a:rPr b="1" i="1" lang="sv" sz="1700">
                <a:solidFill>
                  <a:srgbClr val="B1B1B1"/>
                </a:solidFill>
              </a:rPr>
              <a:t>KNN accuracy</a:t>
            </a:r>
            <a:r>
              <a:rPr lang="sv" sz="1700">
                <a:solidFill>
                  <a:srgbClr val="B1B1B1"/>
                </a:solidFill>
              </a:rPr>
              <a:t> and </a:t>
            </a:r>
            <a:r>
              <a:rPr b="1" i="1" lang="sv" sz="1700">
                <a:solidFill>
                  <a:srgbClr val="B1B1B1"/>
                </a:solidFill>
              </a:rPr>
              <a:t>SVM accuracy</a:t>
            </a:r>
            <a:r>
              <a:rPr lang="sv" sz="1700">
                <a:solidFill>
                  <a:srgbClr val="B1B1B1"/>
                </a:solidFill>
              </a:rPr>
              <a:t> </a:t>
            </a:r>
            <a:br>
              <a:rPr lang="sv" sz="1700">
                <a:solidFill>
                  <a:srgbClr val="B1B1B1"/>
                </a:solidFill>
              </a:rPr>
            </a:br>
            <a:r>
              <a:rPr lang="sv" sz="1700">
                <a:solidFill>
                  <a:srgbClr val="B1B1B1"/>
                </a:solidFill>
              </a:rPr>
              <a:t>for </a:t>
            </a:r>
            <a:r>
              <a:rPr b="1" lang="sv" sz="1700">
                <a:solidFill>
                  <a:srgbClr val="B1B1B1"/>
                </a:solidFill>
              </a:rPr>
              <a:t>local structure preservation</a:t>
            </a:r>
            <a:r>
              <a:rPr lang="sv" sz="1700">
                <a:solidFill>
                  <a:srgbClr val="B1B1B1"/>
                </a:solidFill>
              </a:rPr>
              <a:t>, </a:t>
            </a:r>
            <a:endParaRPr sz="1700">
              <a:solidFill>
                <a:srgbClr val="B1B1B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v" sz="1700">
                <a:solidFill>
                  <a:srgbClr val="B1B1B1"/>
                </a:solidFill>
              </a:rPr>
              <a:t>and </a:t>
            </a:r>
            <a:r>
              <a:rPr b="1" i="1" lang="sv" sz="1700">
                <a:solidFill>
                  <a:srgbClr val="B1B1B1"/>
                </a:solidFill>
              </a:rPr>
              <a:t>random triplet accuracy</a:t>
            </a:r>
            <a:r>
              <a:rPr lang="sv" sz="1700">
                <a:solidFill>
                  <a:srgbClr val="B1B1B1"/>
                </a:solidFill>
              </a:rPr>
              <a:t> and </a:t>
            </a:r>
            <a:r>
              <a:rPr b="1" i="1" lang="sv" sz="1700">
                <a:solidFill>
                  <a:srgbClr val="B1B1B1"/>
                </a:solidFill>
              </a:rPr>
              <a:t>centroid triplet accuracy</a:t>
            </a:r>
            <a:r>
              <a:rPr lang="sv" sz="1700">
                <a:solidFill>
                  <a:srgbClr val="B1B1B1"/>
                </a:solidFill>
              </a:rPr>
              <a:t> </a:t>
            </a:r>
            <a:br>
              <a:rPr lang="sv" sz="1700">
                <a:solidFill>
                  <a:srgbClr val="B1B1B1"/>
                </a:solidFill>
              </a:rPr>
            </a:br>
            <a:r>
              <a:rPr lang="sv" sz="1700">
                <a:solidFill>
                  <a:srgbClr val="B1B1B1"/>
                </a:solidFill>
              </a:rPr>
              <a:t>for </a:t>
            </a:r>
            <a:r>
              <a:rPr b="1" lang="sv" sz="1700">
                <a:solidFill>
                  <a:srgbClr val="B1B1B1"/>
                </a:solidFill>
              </a:rPr>
              <a:t>global structure preservation</a:t>
            </a:r>
            <a:r>
              <a:rPr lang="sv" sz="1700">
                <a:solidFill>
                  <a:srgbClr val="B1B1B1"/>
                </a:solidFill>
              </a:rPr>
              <a:t>.</a:t>
            </a:r>
            <a:endParaRPr/>
          </a:p>
        </p:txBody>
      </p:sp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I. Research question</a:t>
            </a:r>
            <a:endParaRPr i="1" sz="1520"/>
          </a:p>
        </p:txBody>
      </p:sp>
      <p:sp>
        <p:nvSpPr>
          <p:cNvPr id="100" name="Google Shape;100;p19"/>
          <p:cNvSpPr txBox="1"/>
          <p:nvPr/>
        </p:nvSpPr>
        <p:spPr>
          <a:xfrm>
            <a:off x="311800" y="3708650"/>
            <a:ext cx="79515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rgbClr val="F1CD7A"/>
                </a:solidFill>
              </a:rPr>
              <a:t>The question is based on “the PaCMAP paper”: </a:t>
            </a:r>
            <a:br>
              <a:rPr lang="sv" sz="1800">
                <a:solidFill>
                  <a:srgbClr val="F1CD7A"/>
                </a:solidFill>
              </a:rPr>
            </a:br>
            <a:r>
              <a:rPr lang="sv" sz="1800">
                <a:solidFill>
                  <a:srgbClr val="F1CD7A"/>
                </a:solidFill>
              </a:rPr>
              <a:t>Understanding how dimension reduction tools work: an empirical approach to deciphering t-SNE, UMAP, TriMAP, and PaCMAP for data visualization [1]</a:t>
            </a:r>
            <a:endParaRPr sz="1800">
              <a:solidFill>
                <a:srgbClr val="F1CD7A"/>
              </a:solidFill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311689" y="4657500"/>
            <a:ext cx="83748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rgbClr val="595959"/>
                </a:solidFill>
              </a:rPr>
              <a:t>[1] </a:t>
            </a:r>
            <a:r>
              <a:rPr lang="sv" sz="1000">
                <a:solidFill>
                  <a:srgbClr val="595959"/>
                </a:solidFill>
              </a:rPr>
              <a:t>Wang, Y., Huang, H., Rudin, C., &amp; Shaposhnik, Y. (2021). Understanding how dimension reduction tools work: an empirical approach to deciphering t-SNE, UMAP, TriMAP, and PaCMAP for data visualization.</a:t>
            </a:r>
            <a:r>
              <a:rPr i="1" lang="sv" sz="1000">
                <a:solidFill>
                  <a:srgbClr val="595959"/>
                </a:solidFill>
              </a:rPr>
              <a:t> The Journal of Machine Learning Research, 22</a:t>
            </a:r>
            <a:r>
              <a:rPr lang="sv" sz="1000">
                <a:solidFill>
                  <a:srgbClr val="595959"/>
                </a:solidFill>
              </a:rPr>
              <a:t>(1), 9129-9201.</a:t>
            </a:r>
            <a:endParaRPr sz="1000">
              <a:solidFill>
                <a:srgbClr val="595959"/>
              </a:solidFill>
            </a:endParaRPr>
          </a:p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/>
          <p:nvPr/>
        </p:nvSpPr>
        <p:spPr>
          <a:xfrm>
            <a:off x="311800" y="1065900"/>
            <a:ext cx="8520600" cy="2638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The question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498925" y="1152475"/>
            <a:ext cx="8333400" cy="24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200"/>
              <a:t>How does the performance of </a:t>
            </a:r>
            <a:r>
              <a:rPr b="1" lang="sv" sz="2200"/>
              <a:t>UMAP</a:t>
            </a:r>
            <a:r>
              <a:rPr lang="sv" sz="2200"/>
              <a:t> compare to </a:t>
            </a:r>
            <a:r>
              <a:rPr b="1" lang="sv" sz="2200"/>
              <a:t>PaCMAP</a:t>
            </a:r>
            <a:r>
              <a:rPr lang="sv" sz="2200"/>
              <a:t> </a:t>
            </a:r>
            <a:br>
              <a:rPr lang="sv" sz="2200"/>
            </a:br>
            <a:r>
              <a:rPr lang="sv" sz="2200"/>
              <a:t>in </a:t>
            </a:r>
            <a:r>
              <a:rPr b="1" lang="sv" sz="2200">
                <a:solidFill>
                  <a:srgbClr val="F1CD7A"/>
                </a:solidFill>
              </a:rPr>
              <a:t>preserving local and global structures</a:t>
            </a:r>
            <a:r>
              <a:rPr lang="sv" sz="2200"/>
              <a:t>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v" sz="1700">
                <a:solidFill>
                  <a:srgbClr val="B1B1B1"/>
                </a:solidFill>
              </a:rPr>
              <a:t>The </a:t>
            </a:r>
            <a:r>
              <a:rPr b="1" lang="sv" sz="1700">
                <a:solidFill>
                  <a:srgbClr val="B1B1B1"/>
                </a:solidFill>
              </a:rPr>
              <a:t>evaluation</a:t>
            </a:r>
            <a:r>
              <a:rPr lang="sv" sz="1700">
                <a:solidFill>
                  <a:srgbClr val="B1B1B1"/>
                </a:solidFill>
              </a:rPr>
              <a:t> will be based on </a:t>
            </a:r>
            <a:r>
              <a:rPr b="1" i="1" lang="sv" sz="1700">
                <a:solidFill>
                  <a:srgbClr val="B1B1B1"/>
                </a:solidFill>
              </a:rPr>
              <a:t>KNN accuracy</a:t>
            </a:r>
            <a:r>
              <a:rPr lang="sv" sz="1700">
                <a:solidFill>
                  <a:srgbClr val="B1B1B1"/>
                </a:solidFill>
              </a:rPr>
              <a:t> and </a:t>
            </a:r>
            <a:r>
              <a:rPr b="1" i="1" lang="sv" sz="1700">
                <a:solidFill>
                  <a:srgbClr val="B1B1B1"/>
                </a:solidFill>
              </a:rPr>
              <a:t>SVM accuracy</a:t>
            </a:r>
            <a:r>
              <a:rPr lang="sv" sz="1700">
                <a:solidFill>
                  <a:srgbClr val="B1B1B1"/>
                </a:solidFill>
              </a:rPr>
              <a:t> </a:t>
            </a:r>
            <a:br>
              <a:rPr lang="sv" sz="1700">
                <a:solidFill>
                  <a:srgbClr val="B1B1B1"/>
                </a:solidFill>
              </a:rPr>
            </a:br>
            <a:r>
              <a:rPr lang="sv" sz="1700">
                <a:solidFill>
                  <a:srgbClr val="B1B1B1"/>
                </a:solidFill>
              </a:rPr>
              <a:t>for </a:t>
            </a:r>
            <a:r>
              <a:rPr b="1" lang="sv" sz="1700">
                <a:solidFill>
                  <a:srgbClr val="B1B1B1"/>
                </a:solidFill>
              </a:rPr>
              <a:t>local structure preservation</a:t>
            </a:r>
            <a:r>
              <a:rPr lang="sv" sz="1700">
                <a:solidFill>
                  <a:srgbClr val="B1B1B1"/>
                </a:solidFill>
              </a:rPr>
              <a:t>, </a:t>
            </a:r>
            <a:endParaRPr sz="1700">
              <a:solidFill>
                <a:srgbClr val="B1B1B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v" sz="1700">
                <a:solidFill>
                  <a:srgbClr val="B1B1B1"/>
                </a:solidFill>
              </a:rPr>
              <a:t>and </a:t>
            </a:r>
            <a:r>
              <a:rPr b="1" i="1" lang="sv" sz="1700">
                <a:solidFill>
                  <a:srgbClr val="B1B1B1"/>
                </a:solidFill>
              </a:rPr>
              <a:t>random triplet accuracy</a:t>
            </a:r>
            <a:r>
              <a:rPr lang="sv" sz="1700">
                <a:solidFill>
                  <a:srgbClr val="B1B1B1"/>
                </a:solidFill>
              </a:rPr>
              <a:t> and </a:t>
            </a:r>
            <a:r>
              <a:rPr b="1" i="1" lang="sv" sz="1700">
                <a:solidFill>
                  <a:srgbClr val="B1B1B1"/>
                </a:solidFill>
              </a:rPr>
              <a:t>centroid triplet accuracy</a:t>
            </a:r>
            <a:r>
              <a:rPr lang="sv" sz="1700">
                <a:solidFill>
                  <a:srgbClr val="B1B1B1"/>
                </a:solidFill>
              </a:rPr>
              <a:t> </a:t>
            </a:r>
            <a:br>
              <a:rPr lang="sv" sz="1700">
                <a:solidFill>
                  <a:srgbClr val="B1B1B1"/>
                </a:solidFill>
              </a:rPr>
            </a:br>
            <a:r>
              <a:rPr lang="sv" sz="1700">
                <a:solidFill>
                  <a:srgbClr val="B1B1B1"/>
                </a:solidFill>
              </a:rPr>
              <a:t>for </a:t>
            </a:r>
            <a:r>
              <a:rPr b="1" lang="sv" sz="1700">
                <a:solidFill>
                  <a:srgbClr val="B1B1B1"/>
                </a:solidFill>
              </a:rPr>
              <a:t>global structure preservation</a:t>
            </a:r>
            <a:r>
              <a:rPr lang="sv" sz="1700">
                <a:solidFill>
                  <a:srgbClr val="B1B1B1"/>
                </a:solidFill>
              </a:rPr>
              <a:t>.</a:t>
            </a:r>
            <a:endParaRPr/>
          </a:p>
        </p:txBody>
      </p:sp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I. Research question</a:t>
            </a:r>
            <a:endParaRPr i="1" sz="1520"/>
          </a:p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Preservation of local and global</a:t>
            </a:r>
            <a:r>
              <a:rPr lang="sv"/>
              <a:t> structures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28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There is </a:t>
            </a:r>
            <a:r>
              <a:rPr b="1" lang="sv"/>
              <a:t>no strict definition</a:t>
            </a:r>
            <a:r>
              <a:rPr lang="sv"/>
              <a:t> of local or global structure preservation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One way to think about it: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sv" u="sng"/>
              <a:t>Local</a:t>
            </a:r>
            <a:r>
              <a:rPr b="1" lang="sv"/>
              <a:t> structure-preservation</a:t>
            </a:r>
            <a:r>
              <a:rPr lang="sv"/>
              <a:t> methods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sv"/>
              <a:t>preserve </a:t>
            </a:r>
            <a:r>
              <a:rPr b="1" lang="sv" u="sng"/>
              <a:t>neighborhoods</a:t>
            </a:r>
            <a:r>
              <a:rPr lang="sv"/>
              <a:t>, so that neighbors in the high-dimensional space are still neighbors in low-dimensional space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sv" u="sng"/>
              <a:t>Global</a:t>
            </a:r>
            <a:r>
              <a:rPr b="1" lang="sv"/>
              <a:t> structure-preservation</a:t>
            </a:r>
            <a:r>
              <a:rPr lang="sv"/>
              <a:t> methods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sv"/>
              <a:t>preserve </a:t>
            </a:r>
            <a:r>
              <a:rPr b="1" lang="sv" u="sng"/>
              <a:t>overall relative placement of large clusters</a:t>
            </a:r>
            <a:endParaRPr/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520"/>
              <a:t>I. Research question</a:t>
            </a:r>
            <a:endParaRPr i="1" sz="1520"/>
          </a:p>
        </p:txBody>
      </p:sp>
      <p:sp>
        <p:nvSpPr>
          <p:cNvPr id="119" name="Google Shape;119;p21"/>
          <p:cNvSpPr txBox="1"/>
          <p:nvPr/>
        </p:nvSpPr>
        <p:spPr>
          <a:xfrm>
            <a:off x="311700" y="4596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sv" sz="1200">
                <a:solidFill>
                  <a:srgbClr val="595959"/>
                </a:solidFill>
              </a:rPr>
              <a:t>Dimension Reduction for Data Visualization</a:t>
            </a:r>
            <a:r>
              <a:rPr lang="sv" sz="1200">
                <a:solidFill>
                  <a:srgbClr val="595959"/>
                </a:solidFill>
              </a:rPr>
              <a:t>, Duke Course Notes, Cynthia Rudin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